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0"/>
  </p:notesMasterIdLst>
  <p:handoutMasterIdLst>
    <p:handoutMasterId r:id="rId31"/>
  </p:handoutMasterIdLst>
  <p:sldIdLst>
    <p:sldId id="256" r:id="rId5"/>
    <p:sldId id="294" r:id="rId6"/>
    <p:sldId id="277" r:id="rId7"/>
    <p:sldId id="261" r:id="rId8"/>
    <p:sldId id="295" r:id="rId9"/>
    <p:sldId id="262" r:id="rId10"/>
    <p:sldId id="289" r:id="rId11"/>
    <p:sldId id="296" r:id="rId12"/>
    <p:sldId id="298" r:id="rId13"/>
    <p:sldId id="297" r:id="rId14"/>
    <p:sldId id="299" r:id="rId15"/>
    <p:sldId id="300" r:id="rId16"/>
    <p:sldId id="301" r:id="rId17"/>
    <p:sldId id="303" r:id="rId18"/>
    <p:sldId id="302" r:id="rId19"/>
    <p:sldId id="304" r:id="rId20"/>
    <p:sldId id="305" r:id="rId21"/>
    <p:sldId id="306" r:id="rId22"/>
    <p:sldId id="307" r:id="rId23"/>
    <p:sldId id="308" r:id="rId24"/>
    <p:sldId id="309" r:id="rId25"/>
    <p:sldId id="310" r:id="rId26"/>
    <p:sldId id="311" r:id="rId27"/>
    <p:sldId id="312"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139"/>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10/10/2022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86943C-2A67-CE78-C71B-44DA0CB1D6D8}"/>
              </a:ext>
            </a:extLst>
          </p:cNvPr>
          <p:cNvSpPr txBox="1"/>
          <p:nvPr/>
        </p:nvSpPr>
        <p:spPr>
          <a:xfrm>
            <a:off x="7524925" y="654340"/>
            <a:ext cx="4009939" cy="1908215"/>
          </a:xfrm>
          <a:prstGeom prst="rect">
            <a:avLst/>
          </a:prstGeom>
          <a:noFill/>
        </p:spPr>
        <p:txBody>
          <a:bodyPr wrap="square" rtlCol="0">
            <a:spAutoFit/>
          </a:bodyPr>
          <a:lstStyle/>
          <a:p>
            <a:pPr algn="ctr"/>
            <a:r>
              <a:rPr lang="en-US" dirty="0"/>
              <a:t>  </a:t>
            </a:r>
            <a:r>
              <a:rPr lang="en-US" sz="2000" b="1" dirty="0">
                <a:solidFill>
                  <a:srgbClr val="002060"/>
                </a:solidFill>
              </a:rPr>
              <a:t>Project On</a:t>
            </a:r>
          </a:p>
          <a:p>
            <a:pPr algn="ctr"/>
            <a:endParaRPr lang="en-US" sz="2000" b="1" dirty="0"/>
          </a:p>
          <a:p>
            <a:pPr algn="ctr"/>
            <a:r>
              <a:rPr lang="en-US" sz="2000" b="1" i="0" dirty="0">
                <a:solidFill>
                  <a:schemeClr val="tx1">
                    <a:lumMod val="95000"/>
                    <a:lumOff val="5000"/>
                  </a:schemeClr>
                </a:solidFill>
                <a:effectLst/>
                <a:latin typeface="Calibri" panose="020F0502020204030204" pitchFamily="34" charset="0"/>
                <a:cs typeface="Calibri" panose="020F0502020204030204" pitchFamily="34" charset="0"/>
              </a:rPr>
              <a:t>Arduino RADAR Model for Distance &amp; Angle Finding using Ultrasonic Sensor</a:t>
            </a:r>
          </a:p>
          <a:p>
            <a:endParaRPr lang="en-US" dirty="0"/>
          </a:p>
        </p:txBody>
      </p:sp>
      <p:sp>
        <p:nvSpPr>
          <p:cNvPr id="9" name="TextBox 8">
            <a:extLst>
              <a:ext uri="{FF2B5EF4-FFF2-40B4-BE49-F238E27FC236}">
                <a16:creationId xmlns:a16="http://schemas.microsoft.com/office/drawing/2014/main" id="{A7BC5BDF-DADC-5F0C-12BB-E9483D22D765}"/>
              </a:ext>
            </a:extLst>
          </p:cNvPr>
          <p:cNvSpPr txBox="1"/>
          <p:nvPr/>
        </p:nvSpPr>
        <p:spPr>
          <a:xfrm>
            <a:off x="8011486" y="2852257"/>
            <a:ext cx="3036815" cy="2031325"/>
          </a:xfrm>
          <a:prstGeom prst="rect">
            <a:avLst/>
          </a:prstGeom>
          <a:noFill/>
        </p:spPr>
        <p:txBody>
          <a:bodyPr wrap="square" rtlCol="0">
            <a:spAutoFit/>
          </a:bodyPr>
          <a:lstStyle/>
          <a:p>
            <a:r>
              <a:rPr lang="en-US" b="1" dirty="0"/>
              <a:t>           Presented By</a:t>
            </a:r>
          </a:p>
          <a:p>
            <a:endParaRPr lang="en-US" dirty="0"/>
          </a:p>
          <a:p>
            <a:pPr algn="ctr"/>
            <a:r>
              <a:rPr lang="en-US" dirty="0" err="1"/>
              <a:t>Afroza</a:t>
            </a:r>
            <a:r>
              <a:rPr lang="en-US" dirty="0"/>
              <a:t> </a:t>
            </a:r>
            <a:r>
              <a:rPr lang="en-US" dirty="0" err="1"/>
              <a:t>Akter</a:t>
            </a:r>
            <a:r>
              <a:rPr lang="en-US" dirty="0"/>
              <a:t> Monisha</a:t>
            </a:r>
          </a:p>
          <a:p>
            <a:pPr algn="ctr"/>
            <a:r>
              <a:rPr lang="en-US" dirty="0"/>
              <a:t>2018000000082</a:t>
            </a:r>
          </a:p>
          <a:p>
            <a:pPr algn="ctr"/>
            <a:endParaRPr lang="en-US" dirty="0"/>
          </a:p>
          <a:p>
            <a:pPr algn="ctr"/>
            <a:r>
              <a:rPr lang="en-US" dirty="0" err="1"/>
              <a:t>Thamina</a:t>
            </a:r>
            <a:r>
              <a:rPr lang="en-US" dirty="0"/>
              <a:t> </a:t>
            </a:r>
            <a:r>
              <a:rPr lang="en-US" dirty="0" err="1"/>
              <a:t>Akther</a:t>
            </a:r>
            <a:endParaRPr lang="en-US" dirty="0"/>
          </a:p>
          <a:p>
            <a:pPr algn="ctr"/>
            <a:r>
              <a:rPr lang="en-US" dirty="0"/>
              <a:t>2018000000149</a:t>
            </a:r>
          </a:p>
        </p:txBody>
      </p:sp>
      <p:sp>
        <p:nvSpPr>
          <p:cNvPr id="10" name="TextBox 9">
            <a:extLst>
              <a:ext uri="{FF2B5EF4-FFF2-40B4-BE49-F238E27FC236}">
                <a16:creationId xmlns:a16="http://schemas.microsoft.com/office/drawing/2014/main" id="{1F627AC1-F143-743E-9596-0AA2B168D35D}"/>
              </a:ext>
            </a:extLst>
          </p:cNvPr>
          <p:cNvSpPr txBox="1"/>
          <p:nvPr/>
        </p:nvSpPr>
        <p:spPr>
          <a:xfrm>
            <a:off x="8422547" y="5335398"/>
            <a:ext cx="2382473" cy="1477328"/>
          </a:xfrm>
          <a:prstGeom prst="rect">
            <a:avLst/>
          </a:prstGeom>
          <a:noFill/>
        </p:spPr>
        <p:txBody>
          <a:bodyPr wrap="square" rtlCol="0">
            <a:spAutoFit/>
          </a:bodyPr>
          <a:lstStyle/>
          <a:p>
            <a:pPr algn="ctr"/>
            <a:r>
              <a:rPr lang="en-US" b="1" dirty="0"/>
              <a:t>Submitted To</a:t>
            </a:r>
          </a:p>
          <a:p>
            <a:pPr algn="ctr"/>
            <a:endParaRPr lang="en-US" dirty="0"/>
          </a:p>
          <a:p>
            <a:pPr algn="ctr"/>
            <a:r>
              <a:rPr lang="en-US" dirty="0"/>
              <a:t>Mr. </a:t>
            </a:r>
            <a:r>
              <a:rPr lang="en-US" dirty="0" err="1"/>
              <a:t>Ovishake</a:t>
            </a:r>
            <a:r>
              <a:rPr lang="en-US" dirty="0"/>
              <a:t> Sen</a:t>
            </a:r>
          </a:p>
          <a:p>
            <a:pPr algn="ctr"/>
            <a:r>
              <a:rPr lang="en-US" dirty="0"/>
              <a:t>Lecturer</a:t>
            </a:r>
          </a:p>
          <a:p>
            <a:pPr algn="ctr"/>
            <a:r>
              <a:rPr lang="en-US" dirty="0"/>
              <a:t>Southeast University</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10</a:t>
            </a:fld>
            <a:endParaRPr lang="en-US" dirty="0"/>
          </a:p>
        </p:txBody>
      </p:sp>
      <p:pic>
        <p:nvPicPr>
          <p:cNvPr id="3" name="Picture 2">
            <a:extLst>
              <a:ext uri="{FF2B5EF4-FFF2-40B4-BE49-F238E27FC236}">
                <a16:creationId xmlns:a16="http://schemas.microsoft.com/office/drawing/2014/main" id="{489A51BA-9F52-C502-70D1-5C2E70245FF0}"/>
              </a:ext>
            </a:extLst>
          </p:cNvPr>
          <p:cNvPicPr>
            <a:picLocks noChangeAspect="1"/>
          </p:cNvPicPr>
          <p:nvPr/>
        </p:nvPicPr>
        <p:blipFill>
          <a:blip r:embed="rId2"/>
          <a:stretch>
            <a:fillRect/>
          </a:stretch>
        </p:blipFill>
        <p:spPr>
          <a:xfrm>
            <a:off x="4915951" y="585282"/>
            <a:ext cx="6182686" cy="2696974"/>
          </a:xfrm>
          <a:prstGeom prst="rect">
            <a:avLst/>
          </a:prstGeom>
        </p:spPr>
      </p:pic>
      <p:sp>
        <p:nvSpPr>
          <p:cNvPr id="4" name="TextBox 3">
            <a:extLst>
              <a:ext uri="{FF2B5EF4-FFF2-40B4-BE49-F238E27FC236}">
                <a16:creationId xmlns:a16="http://schemas.microsoft.com/office/drawing/2014/main" id="{CA1498BF-6BD1-1EAB-A782-1E2824976B52}"/>
              </a:ext>
            </a:extLst>
          </p:cNvPr>
          <p:cNvSpPr txBox="1"/>
          <p:nvPr/>
        </p:nvSpPr>
        <p:spPr>
          <a:xfrm>
            <a:off x="5234732" y="4110606"/>
            <a:ext cx="5582794" cy="1815882"/>
          </a:xfrm>
          <a:prstGeom prst="rect">
            <a:avLst/>
          </a:prstGeom>
          <a:noFill/>
        </p:spPr>
        <p:txBody>
          <a:bodyPr wrap="square" rtlCol="0">
            <a:spAutoFit/>
          </a:bodyPr>
          <a:lstStyle/>
          <a:p>
            <a:r>
              <a:rPr lang="en-US" sz="1600" b="0" i="0" dirty="0">
                <a:solidFill>
                  <a:schemeClr val="tx1">
                    <a:lumMod val="95000"/>
                    <a:lumOff val="5000"/>
                  </a:schemeClr>
                </a:solidFill>
                <a:effectLst/>
              </a:rPr>
              <a:t>Command input is given according to the required position of the shaft. If the feedback signal differs from the given input, an error signal is generated. This error signal is then amplified and applied as the input to the motor, which causes the motor to rotate. And when the shaft reaches to the required position, error signal becomes zero, and hence the motor stays standstill holding the position</a:t>
            </a:r>
            <a:endParaRPr lang="en-US" sz="1600" dirty="0">
              <a:solidFill>
                <a:schemeClr val="tx1">
                  <a:lumMod val="95000"/>
                  <a:lumOff val="5000"/>
                </a:schemeClr>
              </a:solidFill>
            </a:endParaRPr>
          </a:p>
        </p:txBody>
      </p:sp>
    </p:spTree>
    <p:extLst>
      <p:ext uri="{BB962C8B-B14F-4D97-AF65-F5344CB8AC3E}">
        <p14:creationId xmlns:p14="http://schemas.microsoft.com/office/powerpoint/2010/main" val="53817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11</a:t>
            </a:fld>
            <a:endParaRPr lang="en-US" dirty="0"/>
          </a:p>
        </p:txBody>
      </p:sp>
      <p:sp>
        <p:nvSpPr>
          <p:cNvPr id="3" name="TextBox 2">
            <a:extLst>
              <a:ext uri="{FF2B5EF4-FFF2-40B4-BE49-F238E27FC236}">
                <a16:creationId xmlns:a16="http://schemas.microsoft.com/office/drawing/2014/main" id="{F6CF228A-8EFE-BFA0-7AEA-B7E6F73C95BA}"/>
              </a:ext>
            </a:extLst>
          </p:cNvPr>
          <p:cNvSpPr txBox="1"/>
          <p:nvPr/>
        </p:nvSpPr>
        <p:spPr>
          <a:xfrm>
            <a:off x="5629013" y="578840"/>
            <a:ext cx="6233020" cy="3416320"/>
          </a:xfrm>
          <a:prstGeom prst="rect">
            <a:avLst/>
          </a:prstGeom>
          <a:noFill/>
        </p:spPr>
        <p:txBody>
          <a:bodyPr wrap="square" rtlCol="0">
            <a:spAutoFit/>
          </a:bodyPr>
          <a:lstStyle/>
          <a:p>
            <a:r>
              <a:rPr lang="en-US" b="1" dirty="0">
                <a:ea typeface="Arial" panose="020B0604020202020204" pitchFamily="34" charset="0"/>
              </a:rPr>
              <a:t>Introduction to Buzzer</a:t>
            </a:r>
          </a:p>
          <a:p>
            <a:endParaRPr lang="en-US" dirty="0"/>
          </a:p>
          <a:p>
            <a:r>
              <a:rPr lang="en-US" sz="1600" i="0" dirty="0">
                <a:effectLst/>
              </a:rPr>
              <a:t>It is an electromechanical, electromagnetic, mechanical, piezoelectric, electro-acoustic audio signaling device. This buzzer works through an audio signal source or oscillating circuit. A ring or beep or click indicates that a switch has been pushed.</a:t>
            </a:r>
          </a:p>
          <a:p>
            <a:endParaRPr lang="en-US" dirty="0"/>
          </a:p>
          <a:p>
            <a:r>
              <a:rPr lang="en-US" b="1" dirty="0"/>
              <a:t>How Does it Work</a:t>
            </a:r>
          </a:p>
          <a:p>
            <a:r>
              <a:rPr lang="en-US" sz="1600" b="0" i="0" dirty="0">
                <a:effectLst/>
              </a:rPr>
              <a:t>Magnetic buzzers operate using electromagnetic principles. When power is applied, current runs through the coil of wire inside the buzzer, which produces a magnetic field. The flexible ferromagnetic disk is attracted to the coil when the magnetic field is activated, then returns to rest when the magnetic field is off</a:t>
            </a:r>
            <a:endParaRPr lang="en-US" sz="1600" b="1" dirty="0"/>
          </a:p>
        </p:txBody>
      </p:sp>
    </p:spTree>
    <p:extLst>
      <p:ext uri="{BB962C8B-B14F-4D97-AF65-F5344CB8AC3E}">
        <p14:creationId xmlns:p14="http://schemas.microsoft.com/office/powerpoint/2010/main" val="3237284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12</a:t>
            </a:fld>
            <a:endParaRPr lang="en-US" dirty="0"/>
          </a:p>
        </p:txBody>
      </p:sp>
      <p:sp>
        <p:nvSpPr>
          <p:cNvPr id="3" name="TextBox 2">
            <a:extLst>
              <a:ext uri="{FF2B5EF4-FFF2-40B4-BE49-F238E27FC236}">
                <a16:creationId xmlns:a16="http://schemas.microsoft.com/office/drawing/2014/main" id="{D4F66B03-19D6-6D64-959D-4FC216560884}"/>
              </a:ext>
            </a:extLst>
          </p:cNvPr>
          <p:cNvSpPr txBox="1"/>
          <p:nvPr/>
        </p:nvSpPr>
        <p:spPr>
          <a:xfrm>
            <a:off x="6748945" y="419341"/>
            <a:ext cx="2218888" cy="369224"/>
          </a:xfrm>
          <a:prstGeom prst="rect">
            <a:avLst/>
          </a:prstGeom>
          <a:noFill/>
          <a:ln>
            <a:solidFill>
              <a:schemeClr val="tx2"/>
            </a:solidFill>
          </a:ln>
          <a:effectLst>
            <a:glow rad="63500">
              <a:schemeClr val="accent5">
                <a:satMod val="175000"/>
                <a:alpha val="40000"/>
              </a:schemeClr>
            </a:glow>
          </a:effectLst>
        </p:spPr>
        <p:txBody>
          <a:bodyPr wrap="square">
            <a:spAutoFit/>
          </a:bodyPr>
          <a:lstStyle/>
          <a:p>
            <a:pPr algn="ctr"/>
            <a:r>
              <a:rPr lang="en-US" dirty="0"/>
              <a:t>Diagrams</a:t>
            </a:r>
          </a:p>
        </p:txBody>
      </p:sp>
      <p:pic>
        <p:nvPicPr>
          <p:cNvPr id="11" name="Picture 10">
            <a:extLst>
              <a:ext uri="{FF2B5EF4-FFF2-40B4-BE49-F238E27FC236}">
                <a16:creationId xmlns:a16="http://schemas.microsoft.com/office/drawing/2014/main" id="{E8AB66E4-794A-1C8F-5BF1-134EEFCE22D4}"/>
              </a:ext>
            </a:extLst>
          </p:cNvPr>
          <p:cNvPicPr>
            <a:picLocks noChangeAspect="1"/>
          </p:cNvPicPr>
          <p:nvPr/>
        </p:nvPicPr>
        <p:blipFill>
          <a:blip r:embed="rId2"/>
          <a:stretch>
            <a:fillRect/>
          </a:stretch>
        </p:blipFill>
        <p:spPr>
          <a:xfrm>
            <a:off x="3481189" y="1132514"/>
            <a:ext cx="3851029" cy="4832642"/>
          </a:xfrm>
          <a:prstGeom prst="rect">
            <a:avLst/>
          </a:prstGeom>
        </p:spPr>
      </p:pic>
      <p:pic>
        <p:nvPicPr>
          <p:cNvPr id="13" name="Picture 12">
            <a:extLst>
              <a:ext uri="{FF2B5EF4-FFF2-40B4-BE49-F238E27FC236}">
                <a16:creationId xmlns:a16="http://schemas.microsoft.com/office/drawing/2014/main" id="{9FB0B24F-89EF-7869-F9F6-CC2BC5288294}"/>
              </a:ext>
            </a:extLst>
          </p:cNvPr>
          <p:cNvPicPr>
            <a:picLocks noChangeAspect="1"/>
          </p:cNvPicPr>
          <p:nvPr/>
        </p:nvPicPr>
        <p:blipFill>
          <a:blip r:embed="rId3"/>
          <a:stretch>
            <a:fillRect/>
          </a:stretch>
        </p:blipFill>
        <p:spPr>
          <a:xfrm>
            <a:off x="7931164" y="1132514"/>
            <a:ext cx="3422635" cy="4832642"/>
          </a:xfrm>
          <a:prstGeom prst="rect">
            <a:avLst/>
          </a:prstGeom>
        </p:spPr>
      </p:pic>
    </p:spTree>
    <p:extLst>
      <p:ext uri="{BB962C8B-B14F-4D97-AF65-F5344CB8AC3E}">
        <p14:creationId xmlns:p14="http://schemas.microsoft.com/office/powerpoint/2010/main" val="1080663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13</a:t>
            </a:fld>
            <a:endParaRPr lang="en-US" dirty="0"/>
          </a:p>
        </p:txBody>
      </p:sp>
      <p:sp>
        <p:nvSpPr>
          <p:cNvPr id="3" name="TextBox 2">
            <a:extLst>
              <a:ext uri="{FF2B5EF4-FFF2-40B4-BE49-F238E27FC236}">
                <a16:creationId xmlns:a16="http://schemas.microsoft.com/office/drawing/2014/main" id="{CA874C3C-BC03-33A9-4E3C-5BB54E552EA7}"/>
              </a:ext>
            </a:extLst>
          </p:cNvPr>
          <p:cNvSpPr txBox="1"/>
          <p:nvPr/>
        </p:nvSpPr>
        <p:spPr>
          <a:xfrm>
            <a:off x="6096000" y="503231"/>
            <a:ext cx="3284290" cy="369332"/>
          </a:xfrm>
          <a:prstGeom prst="rect">
            <a:avLst/>
          </a:prstGeom>
          <a:noFill/>
          <a:ln>
            <a:solidFill>
              <a:schemeClr val="tx2"/>
            </a:solidFill>
          </a:ln>
          <a:effectLst>
            <a:glow rad="63500">
              <a:schemeClr val="accent5">
                <a:satMod val="175000"/>
                <a:alpha val="40000"/>
              </a:schemeClr>
            </a:glow>
          </a:effectLst>
        </p:spPr>
        <p:txBody>
          <a:bodyPr wrap="square">
            <a:spAutoFit/>
          </a:bodyPr>
          <a:lstStyle/>
          <a:p>
            <a:r>
              <a:rPr lang="en-US" b="1" dirty="0"/>
              <a:t>Construction of the System</a:t>
            </a:r>
          </a:p>
        </p:txBody>
      </p:sp>
      <p:sp>
        <p:nvSpPr>
          <p:cNvPr id="4" name="TextBox 3">
            <a:extLst>
              <a:ext uri="{FF2B5EF4-FFF2-40B4-BE49-F238E27FC236}">
                <a16:creationId xmlns:a16="http://schemas.microsoft.com/office/drawing/2014/main" id="{D984BBD5-4E1D-E05A-642B-56A446241108}"/>
              </a:ext>
            </a:extLst>
          </p:cNvPr>
          <p:cNvSpPr txBox="1"/>
          <p:nvPr/>
        </p:nvSpPr>
        <p:spPr>
          <a:xfrm>
            <a:off x="6043569" y="956345"/>
            <a:ext cx="5310230" cy="6093399"/>
          </a:xfrm>
          <a:prstGeom prst="rect">
            <a:avLst/>
          </a:prstGeom>
          <a:noFill/>
        </p:spPr>
        <p:txBody>
          <a:bodyPr wrap="square" rtlCol="0">
            <a:spAutoFit/>
          </a:bodyPr>
          <a:lstStyle/>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First I connected the Ultrasonic sensor with the Arduino Board in the following way:-</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VCC -5V</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GND-GND PIN</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TRIG -9</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ECHO-10</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Then next I connected the servo motor as follows:-</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RED wire - 5V</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BROWN wire- GND</a:t>
            </a:r>
            <a:endParaRPr lang="en-US" sz="1600" dirty="0">
              <a:solidFill>
                <a:schemeClr val="tx1">
                  <a:lumMod val="95000"/>
                  <a:lumOff val="5000"/>
                </a:schemeClr>
              </a:solidFill>
              <a:ea typeface="Times New Roman" panose="02020603050405020304" pitchFamily="18" charset="0"/>
              <a:cs typeface="Times New Roman" panose="02020603050405020304" pitchFamily="18" charset="0"/>
            </a:endParaRPr>
          </a:p>
          <a:p>
            <a:pPr marL="0" marR="0">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ORANGE – 11</a:t>
            </a:r>
          </a:p>
          <a:p>
            <a:pPr>
              <a:lnSpc>
                <a:spcPts val="1950"/>
              </a:lnSpc>
              <a:spcBef>
                <a:spcPts val="1125"/>
              </a:spcBef>
              <a:spcAft>
                <a:spcPts val="750"/>
              </a:spcAft>
            </a:pPr>
            <a:r>
              <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rPr>
              <a:t>Then next I connected the buzzer to pin 12.</a:t>
            </a: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endParaRPr lang="en-US" sz="1600" dirty="0">
              <a:solidFill>
                <a:schemeClr val="tx1">
                  <a:lumMod val="95000"/>
                  <a:lumOff val="5000"/>
                </a:schemeClr>
              </a:solidFill>
              <a:effectLst/>
              <a:ea typeface="Times New Roman" panose="02020603050405020304" pitchFamily="18" charset="0"/>
              <a:cs typeface="Times New Roman" panose="02020603050405020304" pitchFamily="18" charset="0"/>
            </a:endParaRPr>
          </a:p>
          <a:p>
            <a:pPr marL="0" marR="0">
              <a:lnSpc>
                <a:spcPts val="1950"/>
              </a:lnSpc>
              <a:spcBef>
                <a:spcPts val="1125"/>
              </a:spcBef>
              <a:spcAft>
                <a:spcPts val="750"/>
              </a:spcAft>
            </a:pPr>
            <a:endParaRPr lang="en-US" sz="1600" dirty="0">
              <a:solidFill>
                <a:schemeClr val="tx1">
                  <a:lumMod val="95000"/>
                  <a:lumOff val="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176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14</a:t>
            </a:fld>
            <a:endParaRPr lang="en-US" dirty="0"/>
          </a:p>
        </p:txBody>
      </p:sp>
      <p:sp>
        <p:nvSpPr>
          <p:cNvPr id="2" name="TextBox 1">
            <a:extLst>
              <a:ext uri="{FF2B5EF4-FFF2-40B4-BE49-F238E27FC236}">
                <a16:creationId xmlns:a16="http://schemas.microsoft.com/office/drawing/2014/main" id="{96ABC293-589A-D2A8-4276-729B277D077F}"/>
              </a:ext>
            </a:extLst>
          </p:cNvPr>
          <p:cNvSpPr txBox="1"/>
          <p:nvPr/>
        </p:nvSpPr>
        <p:spPr>
          <a:xfrm>
            <a:off x="5821960" y="595618"/>
            <a:ext cx="5431171" cy="2767424"/>
          </a:xfrm>
          <a:prstGeom prst="rect">
            <a:avLst/>
          </a:prstGeom>
          <a:noFill/>
        </p:spPr>
        <p:txBody>
          <a:bodyPr wrap="square" rtlCol="0">
            <a:spAutoFit/>
          </a:bodyPr>
          <a:lstStyle/>
          <a:p>
            <a:pPr marL="0" marR="0">
              <a:lnSpc>
                <a:spcPts val="1950"/>
              </a:lnSpc>
              <a:spcBef>
                <a:spcPts val="1125"/>
              </a:spcBef>
              <a:spcAft>
                <a:spcPts val="750"/>
              </a:spcAft>
            </a:pPr>
            <a:r>
              <a:rPr lang="en-US" sz="1800" dirty="0">
                <a:solidFill>
                  <a:schemeClr val="tx1">
                    <a:lumMod val="95000"/>
                    <a:lumOff val="5000"/>
                  </a:schemeClr>
                </a:solidFill>
                <a:effectLst/>
                <a:ea typeface="Times New Roman" panose="02020603050405020304" pitchFamily="18" charset="0"/>
                <a:cs typeface="Times New Roman" panose="02020603050405020304" pitchFamily="18" charset="0"/>
              </a:rPr>
              <a:t>Once all the connections were done I stick the ultrasonic sensor on the servo motor with a glue gun (it doesn't stay for long but is great as a temporary solution)</a:t>
            </a:r>
            <a:endParaRPr lang="en-US" sz="1800" dirty="0">
              <a:solidFill>
                <a:schemeClr val="tx1">
                  <a:lumMod val="95000"/>
                  <a:lumOff val="5000"/>
                </a:schemeClr>
              </a:solidFill>
              <a:effectLst/>
              <a:ea typeface="Calibri" panose="020F0502020204030204" pitchFamily="34" charset="0"/>
              <a:cs typeface="Times New Roman" panose="02020603050405020304" pitchFamily="18" charset="0"/>
            </a:endParaRPr>
          </a:p>
          <a:p>
            <a:pPr marL="0" marR="0">
              <a:lnSpc>
                <a:spcPts val="1950"/>
              </a:lnSpc>
              <a:spcBef>
                <a:spcPts val="1125"/>
              </a:spcBef>
              <a:spcAft>
                <a:spcPts val="750"/>
              </a:spcAft>
            </a:pPr>
            <a:r>
              <a:rPr lang="en-US" sz="1800" dirty="0">
                <a:solidFill>
                  <a:schemeClr val="tx1">
                    <a:lumMod val="95000"/>
                    <a:lumOff val="5000"/>
                  </a:schemeClr>
                </a:solidFill>
                <a:effectLst/>
                <a:ea typeface="Times New Roman" panose="02020603050405020304" pitchFamily="18" charset="0"/>
                <a:cs typeface="Times New Roman" panose="02020603050405020304" pitchFamily="18" charset="0"/>
              </a:rPr>
              <a:t>Moving forward with the coding part I created a function to measure the distance from the sensor and then inside a loop I gave command to rotate the servo motor from left to right.</a:t>
            </a:r>
            <a:endParaRPr lang="en-US" dirty="0">
              <a:solidFill>
                <a:schemeClr val="tx1">
                  <a:lumMod val="95000"/>
                  <a:lumOff val="5000"/>
                </a:schemeClr>
              </a:solidFill>
            </a:endParaRPr>
          </a:p>
          <a:p>
            <a:endParaRPr lang="en-US" dirty="0"/>
          </a:p>
        </p:txBody>
      </p:sp>
    </p:spTree>
    <p:extLst>
      <p:ext uri="{BB962C8B-B14F-4D97-AF65-F5344CB8AC3E}">
        <p14:creationId xmlns:p14="http://schemas.microsoft.com/office/powerpoint/2010/main" val="137552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15</a:t>
            </a:fld>
            <a:endParaRPr lang="en-US" dirty="0"/>
          </a:p>
        </p:txBody>
      </p:sp>
      <p:pic>
        <p:nvPicPr>
          <p:cNvPr id="2" name="Picture 1">
            <a:extLst>
              <a:ext uri="{FF2B5EF4-FFF2-40B4-BE49-F238E27FC236}">
                <a16:creationId xmlns:a16="http://schemas.microsoft.com/office/drawing/2014/main" id="{EB5F00E6-A10E-71C9-0836-18CF5E9B0216}"/>
              </a:ext>
            </a:extLst>
          </p:cNvPr>
          <p:cNvPicPr>
            <a:picLocks noChangeAspect="1"/>
          </p:cNvPicPr>
          <p:nvPr/>
        </p:nvPicPr>
        <p:blipFill>
          <a:blip r:embed="rId2"/>
          <a:stretch>
            <a:fillRect/>
          </a:stretch>
        </p:blipFill>
        <p:spPr>
          <a:xfrm>
            <a:off x="3937907" y="643383"/>
            <a:ext cx="7395277" cy="5430246"/>
          </a:xfrm>
          <a:prstGeom prst="rect">
            <a:avLst/>
          </a:prstGeom>
        </p:spPr>
      </p:pic>
      <p:sp>
        <p:nvSpPr>
          <p:cNvPr id="5" name="TextBox 4">
            <a:extLst>
              <a:ext uri="{FF2B5EF4-FFF2-40B4-BE49-F238E27FC236}">
                <a16:creationId xmlns:a16="http://schemas.microsoft.com/office/drawing/2014/main" id="{9540BD2A-5A86-E1E5-D147-117287248DFD}"/>
              </a:ext>
            </a:extLst>
          </p:cNvPr>
          <p:cNvSpPr txBox="1"/>
          <p:nvPr/>
        </p:nvSpPr>
        <p:spPr>
          <a:xfrm>
            <a:off x="6684827" y="274051"/>
            <a:ext cx="2747394" cy="369332"/>
          </a:xfrm>
          <a:prstGeom prst="rect">
            <a:avLst/>
          </a:prstGeom>
          <a:noFill/>
        </p:spPr>
        <p:txBody>
          <a:bodyPr wrap="square">
            <a:spAutoFit/>
          </a:bodyPr>
          <a:lstStyle/>
          <a:p>
            <a:r>
              <a:rPr lang="en-US" b="1" dirty="0"/>
              <a:t>Block Diagram</a:t>
            </a:r>
          </a:p>
        </p:txBody>
      </p:sp>
    </p:spTree>
    <p:extLst>
      <p:ext uri="{BB962C8B-B14F-4D97-AF65-F5344CB8AC3E}">
        <p14:creationId xmlns:p14="http://schemas.microsoft.com/office/powerpoint/2010/main" val="75539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16</a:t>
            </a:fld>
            <a:endParaRPr lang="en-US" dirty="0"/>
          </a:p>
        </p:txBody>
      </p:sp>
      <p:sp>
        <p:nvSpPr>
          <p:cNvPr id="4" name="TextBox 3">
            <a:extLst>
              <a:ext uri="{FF2B5EF4-FFF2-40B4-BE49-F238E27FC236}">
                <a16:creationId xmlns:a16="http://schemas.microsoft.com/office/drawing/2014/main" id="{31F93158-26EA-2FDE-7664-49CE2E94ED19}"/>
              </a:ext>
            </a:extLst>
          </p:cNvPr>
          <p:cNvSpPr txBox="1"/>
          <p:nvPr/>
        </p:nvSpPr>
        <p:spPr>
          <a:xfrm>
            <a:off x="5436066" y="427839"/>
            <a:ext cx="5442793" cy="5970865"/>
          </a:xfrm>
          <a:prstGeom prst="rect">
            <a:avLst/>
          </a:prstGeom>
          <a:noFill/>
        </p:spPr>
        <p:txBody>
          <a:bodyPr wrap="square" rtlCol="0">
            <a:spAutoFit/>
          </a:bodyPr>
          <a:lstStyle/>
          <a:p>
            <a:pPr algn="l"/>
            <a:r>
              <a:rPr lang="en-US" sz="1400" b="1" i="0" dirty="0">
                <a:solidFill>
                  <a:schemeClr val="tx1">
                    <a:lumMod val="95000"/>
                    <a:lumOff val="5000"/>
                  </a:schemeClr>
                </a:solidFill>
                <a:effectLst/>
                <a:latin typeface="inherit"/>
              </a:rPr>
              <a:t>#include &lt;</a:t>
            </a:r>
            <a:r>
              <a:rPr lang="en-US" sz="1400" b="1" i="0" dirty="0" err="1">
                <a:solidFill>
                  <a:schemeClr val="tx1">
                    <a:lumMod val="95000"/>
                    <a:lumOff val="5000"/>
                  </a:schemeClr>
                </a:solidFill>
                <a:effectLst/>
                <a:latin typeface="inherit"/>
              </a:rPr>
              <a:t>Servo.h</a:t>
            </a:r>
            <a:r>
              <a:rPr lang="en-US" sz="1400" b="1" i="0" dirty="0">
                <a:solidFill>
                  <a:schemeClr val="tx1">
                    <a:lumMod val="95000"/>
                    <a:lumOff val="5000"/>
                  </a:schemeClr>
                </a:solidFill>
                <a:effectLst/>
                <a:latin typeface="inherit"/>
              </a:rPr>
              <a:t>&gt;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#include &lt;</a:t>
            </a:r>
            <a:r>
              <a:rPr lang="en-US" sz="1400" b="1" i="0" dirty="0" err="1">
                <a:solidFill>
                  <a:schemeClr val="tx1">
                    <a:lumMod val="95000"/>
                    <a:lumOff val="5000"/>
                  </a:schemeClr>
                </a:solidFill>
                <a:effectLst/>
                <a:latin typeface="inherit"/>
              </a:rPr>
              <a:t>LiquidCrystal.h</a:t>
            </a:r>
            <a:r>
              <a:rPr lang="en-US" sz="1400" b="1" i="0" dirty="0">
                <a:solidFill>
                  <a:schemeClr val="tx1">
                    <a:lumMod val="95000"/>
                    <a:lumOff val="5000"/>
                  </a:schemeClr>
                </a:solidFill>
                <a:effectLst/>
                <a:latin typeface="inherit"/>
              </a:rPr>
              <a:t>&gt;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Liberation Mono"/>
              </a:rPr>
              <a:t> </a:t>
            </a:r>
          </a:p>
          <a:p>
            <a:pPr algn="l"/>
            <a:r>
              <a:rPr lang="en-US" sz="1400" b="1" i="0" dirty="0">
                <a:solidFill>
                  <a:schemeClr val="tx1">
                    <a:lumMod val="95000"/>
                    <a:lumOff val="5000"/>
                  </a:schemeClr>
                </a:solidFill>
                <a:effectLst/>
                <a:latin typeface="inherit"/>
              </a:rPr>
              <a:t>Servo </a:t>
            </a:r>
            <a:r>
              <a:rPr lang="en-US" sz="1400" b="1" i="0" dirty="0" err="1">
                <a:solidFill>
                  <a:schemeClr val="tx1">
                    <a:lumMod val="95000"/>
                    <a:lumOff val="5000"/>
                  </a:schemeClr>
                </a:solidFill>
                <a:effectLst/>
                <a:latin typeface="inherit"/>
              </a:rPr>
              <a:t>myservo</a:t>
            </a:r>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LiquidCrystal</a:t>
            </a:r>
            <a:r>
              <a:rPr lang="en-US" sz="1400" b="1" i="0" dirty="0">
                <a:solidFill>
                  <a:schemeClr val="tx1">
                    <a:lumMod val="95000"/>
                    <a:lumOff val="5000"/>
                  </a:schemeClr>
                </a:solidFill>
                <a:effectLst/>
                <a:latin typeface="inherit"/>
              </a:rPr>
              <a:t> lcd(7, 6, 5, 4, 3, 2); // Creates an LCD object. Parameters: (</a:t>
            </a:r>
            <a:r>
              <a:rPr lang="en-US" sz="1400" b="1" i="0" dirty="0" err="1">
                <a:solidFill>
                  <a:schemeClr val="tx1">
                    <a:lumMod val="95000"/>
                    <a:lumOff val="5000"/>
                  </a:schemeClr>
                </a:solidFill>
                <a:effectLst/>
                <a:latin typeface="inherit"/>
              </a:rPr>
              <a:t>rs</a:t>
            </a:r>
            <a:r>
              <a:rPr lang="en-US" sz="1400" b="1" i="0" dirty="0">
                <a:solidFill>
                  <a:schemeClr val="tx1">
                    <a:lumMod val="95000"/>
                    <a:lumOff val="5000"/>
                  </a:schemeClr>
                </a:solidFill>
                <a:effectLst/>
                <a:latin typeface="inherit"/>
              </a:rPr>
              <a:t>, enable, d4, d5, d6, d7)</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Liberation Mono"/>
              </a:rPr>
              <a:t> </a:t>
            </a:r>
          </a:p>
          <a:p>
            <a:pPr algn="l"/>
            <a:r>
              <a:rPr lang="en-US" sz="1400" b="1" i="0" dirty="0">
                <a:solidFill>
                  <a:schemeClr val="tx1">
                    <a:lumMod val="95000"/>
                    <a:lumOff val="5000"/>
                  </a:schemeClr>
                </a:solidFill>
                <a:effectLst/>
                <a:latin typeface="inherit"/>
              </a:rPr>
              <a:t>int pos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0; const int </a:t>
            </a:r>
            <a:r>
              <a:rPr lang="en-US" sz="1400" b="1" i="0" dirty="0" err="1">
                <a:solidFill>
                  <a:schemeClr val="tx1">
                    <a:lumMod val="95000"/>
                    <a:lumOff val="5000"/>
                  </a:schemeClr>
                </a:solidFill>
                <a:effectLst/>
                <a:latin typeface="inherit"/>
              </a:rPr>
              <a:t>trigPin</a:t>
            </a:r>
            <a:r>
              <a:rPr lang="en-US" sz="1400" b="1" i="0" dirty="0">
                <a:solidFill>
                  <a:schemeClr val="tx1">
                    <a:lumMod val="95000"/>
                    <a:lumOff val="5000"/>
                  </a:schemeClr>
                </a:solidFill>
                <a:effectLst/>
                <a:latin typeface="inherit"/>
              </a:rPr>
              <a:t>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9;</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const int </a:t>
            </a:r>
            <a:r>
              <a:rPr lang="en-US" sz="1400" b="1" i="0" dirty="0" err="1">
                <a:solidFill>
                  <a:schemeClr val="tx1">
                    <a:lumMod val="95000"/>
                    <a:lumOff val="5000"/>
                  </a:schemeClr>
                </a:solidFill>
                <a:effectLst/>
                <a:latin typeface="inherit"/>
              </a:rPr>
              <a:t>echoPin</a:t>
            </a:r>
            <a:r>
              <a:rPr lang="en-US" sz="1400" b="1" i="0" dirty="0">
                <a:solidFill>
                  <a:schemeClr val="tx1">
                    <a:lumMod val="95000"/>
                    <a:lumOff val="5000"/>
                  </a:schemeClr>
                </a:solidFill>
                <a:effectLst/>
                <a:latin typeface="inherit"/>
              </a:rPr>
              <a:t>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10;</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const int </a:t>
            </a:r>
            <a:r>
              <a:rPr lang="en-US" sz="1400" b="1" i="0" dirty="0" err="1">
                <a:solidFill>
                  <a:schemeClr val="tx1">
                    <a:lumMod val="95000"/>
                    <a:lumOff val="5000"/>
                  </a:schemeClr>
                </a:solidFill>
                <a:effectLst/>
                <a:latin typeface="inherit"/>
              </a:rPr>
              <a:t>moteur</a:t>
            </a:r>
            <a:r>
              <a:rPr lang="en-US" sz="1400" b="1" i="0" dirty="0">
                <a:solidFill>
                  <a:schemeClr val="tx1">
                    <a:lumMod val="95000"/>
                    <a:lumOff val="5000"/>
                  </a:schemeClr>
                </a:solidFill>
                <a:effectLst/>
                <a:latin typeface="inherit"/>
              </a:rPr>
              <a:t>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11;</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const int buzzer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12;</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const int ledPin1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14;</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const int ledPin2 </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 15;</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float </a:t>
            </a:r>
            <a:r>
              <a:rPr lang="en-US" sz="1400" b="1" i="0" dirty="0" err="1">
                <a:solidFill>
                  <a:schemeClr val="tx1">
                    <a:lumMod val="95000"/>
                    <a:lumOff val="5000"/>
                  </a:schemeClr>
                </a:solidFill>
                <a:effectLst/>
                <a:latin typeface="inherit"/>
              </a:rPr>
              <a:t>distanceCm</a:t>
            </a:r>
            <a:r>
              <a:rPr lang="en-US" sz="1400" b="1" i="0" dirty="0">
                <a:solidFill>
                  <a:schemeClr val="tx1">
                    <a:lumMod val="95000"/>
                    <a:lumOff val="5000"/>
                  </a:schemeClr>
                </a:solidFill>
                <a:effectLst/>
                <a:latin typeface="inherit"/>
              </a:rPr>
              <a:t>, </a:t>
            </a:r>
            <a:r>
              <a:rPr lang="en-US" sz="1400" b="1" i="0" dirty="0" err="1">
                <a:solidFill>
                  <a:schemeClr val="tx1">
                    <a:lumMod val="95000"/>
                    <a:lumOff val="5000"/>
                  </a:schemeClr>
                </a:solidFill>
                <a:effectLst/>
                <a:latin typeface="inherit"/>
              </a:rPr>
              <a:t>DistanceSec,duration</a:t>
            </a:r>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Liberation Mono"/>
              </a:rPr>
              <a:t> </a:t>
            </a:r>
          </a:p>
          <a:p>
            <a:pPr algn="l"/>
            <a:r>
              <a:rPr lang="en-US" sz="1400" b="1" i="0" dirty="0">
                <a:solidFill>
                  <a:schemeClr val="tx1">
                    <a:lumMod val="95000"/>
                    <a:lumOff val="5000"/>
                  </a:schemeClr>
                </a:solidFill>
                <a:effectLst/>
                <a:latin typeface="inherit"/>
              </a:rPr>
              <a:t>void setup()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myservo.attach</a:t>
            </a:r>
            <a:r>
              <a:rPr lang="en-US" sz="1400" b="1" i="0" dirty="0">
                <a:solidFill>
                  <a:schemeClr val="tx1">
                    <a:lumMod val="95000"/>
                    <a:lumOff val="5000"/>
                  </a:schemeClr>
                </a:solidFill>
                <a:effectLst/>
                <a:latin typeface="inherit"/>
              </a:rPr>
              <a:t>(</a:t>
            </a:r>
            <a:r>
              <a:rPr lang="en-US" sz="1400" b="1" i="0" dirty="0" err="1">
                <a:solidFill>
                  <a:schemeClr val="tx1">
                    <a:lumMod val="95000"/>
                    <a:lumOff val="5000"/>
                  </a:schemeClr>
                </a:solidFill>
                <a:effectLst/>
                <a:latin typeface="inherit"/>
              </a:rPr>
              <a:t>moteur</a:t>
            </a:r>
            <a:r>
              <a:rPr lang="en-US" sz="1400" b="1" i="0" dirty="0">
                <a:solidFill>
                  <a:schemeClr val="tx1">
                    <a:lumMod val="95000"/>
                    <a:lumOff val="5000"/>
                  </a:schemeClr>
                </a:solidFill>
                <a:effectLst/>
                <a:latin typeface="inherit"/>
              </a:rPr>
              <a:t>);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lcd.begin</a:t>
            </a:r>
            <a:r>
              <a:rPr lang="en-US" sz="1400" b="1" i="0" dirty="0">
                <a:solidFill>
                  <a:schemeClr val="tx1">
                    <a:lumMod val="95000"/>
                    <a:lumOff val="5000"/>
                  </a:schemeClr>
                </a:solidFill>
                <a:effectLst/>
                <a:latin typeface="inherit"/>
              </a:rPr>
              <a:t>(16,2); </a:t>
            </a:r>
          </a:p>
          <a:p>
            <a:pPr algn="l"/>
            <a:r>
              <a:rPr lang="en-US" sz="1400" b="1" i="0" dirty="0" err="1">
                <a:solidFill>
                  <a:schemeClr val="tx1">
                    <a:lumMod val="95000"/>
                    <a:lumOff val="5000"/>
                  </a:schemeClr>
                </a:solidFill>
                <a:effectLst/>
                <a:latin typeface="inherit"/>
              </a:rPr>
              <a:t>pinMode</a:t>
            </a:r>
            <a:r>
              <a:rPr lang="en-US" sz="1400" b="1" i="0" dirty="0">
                <a:solidFill>
                  <a:schemeClr val="tx1">
                    <a:lumMod val="95000"/>
                    <a:lumOff val="5000"/>
                  </a:schemeClr>
                </a:solidFill>
                <a:effectLst/>
                <a:latin typeface="inherit"/>
              </a:rPr>
              <a:t>(</a:t>
            </a:r>
            <a:r>
              <a:rPr lang="en-US" sz="1400" b="1" i="0" dirty="0" err="1">
                <a:solidFill>
                  <a:schemeClr val="tx1">
                    <a:lumMod val="95000"/>
                    <a:lumOff val="5000"/>
                  </a:schemeClr>
                </a:solidFill>
                <a:effectLst/>
                <a:latin typeface="inherit"/>
              </a:rPr>
              <a:t>trigPin</a:t>
            </a:r>
            <a:r>
              <a:rPr lang="en-US" sz="1400" b="1" i="0" dirty="0">
                <a:solidFill>
                  <a:schemeClr val="tx1">
                    <a:lumMod val="95000"/>
                    <a:lumOff val="5000"/>
                  </a:schemeClr>
                </a:solidFill>
                <a:effectLst/>
                <a:latin typeface="inherit"/>
              </a:rPr>
              <a:t>, OUTPUT);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pinMode</a:t>
            </a:r>
            <a:r>
              <a:rPr lang="en-US" sz="1400" b="1" i="0" dirty="0">
                <a:solidFill>
                  <a:schemeClr val="tx1">
                    <a:lumMod val="95000"/>
                    <a:lumOff val="5000"/>
                  </a:schemeClr>
                </a:solidFill>
                <a:effectLst/>
                <a:latin typeface="inherit"/>
              </a:rPr>
              <a:t>(</a:t>
            </a:r>
            <a:r>
              <a:rPr lang="en-US" sz="1400" b="1" i="0" dirty="0" err="1">
                <a:solidFill>
                  <a:schemeClr val="tx1">
                    <a:lumMod val="95000"/>
                    <a:lumOff val="5000"/>
                  </a:schemeClr>
                </a:solidFill>
                <a:effectLst/>
                <a:latin typeface="inherit"/>
              </a:rPr>
              <a:t>echoPin</a:t>
            </a:r>
            <a:r>
              <a:rPr lang="en-US" sz="1400" b="1" i="0" dirty="0">
                <a:solidFill>
                  <a:schemeClr val="tx1">
                    <a:lumMod val="95000"/>
                    <a:lumOff val="5000"/>
                  </a:schemeClr>
                </a:solidFill>
                <a:effectLst/>
                <a:latin typeface="inherit"/>
              </a:rPr>
              <a:t>, INPUT);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pinMode</a:t>
            </a:r>
            <a:r>
              <a:rPr lang="en-US" sz="1400" b="1" i="0" dirty="0">
                <a:solidFill>
                  <a:schemeClr val="tx1">
                    <a:lumMod val="95000"/>
                    <a:lumOff val="5000"/>
                  </a:schemeClr>
                </a:solidFill>
                <a:effectLst/>
                <a:latin typeface="inherit"/>
              </a:rPr>
              <a:t>(buzzer, OUTPUT);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pinMode</a:t>
            </a:r>
            <a:r>
              <a:rPr lang="en-US" sz="1400" b="1" i="0" dirty="0">
                <a:solidFill>
                  <a:schemeClr val="tx1">
                    <a:lumMod val="95000"/>
                    <a:lumOff val="5000"/>
                  </a:schemeClr>
                </a:solidFill>
                <a:effectLst/>
                <a:latin typeface="inherit"/>
              </a:rPr>
              <a:t>(ledPin1, OUTPUT);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pinMode</a:t>
            </a:r>
            <a:r>
              <a:rPr lang="en-US" sz="1400" b="1" i="0" dirty="0">
                <a:solidFill>
                  <a:schemeClr val="tx1">
                    <a:lumMod val="95000"/>
                    <a:lumOff val="5000"/>
                  </a:schemeClr>
                </a:solidFill>
                <a:effectLst/>
                <a:latin typeface="inherit"/>
              </a:rPr>
              <a:t>(ledPin2, OUTPUT);</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DistanceSec</a:t>
            </a:r>
            <a:r>
              <a:rPr lang="en-US" sz="1400" b="1" i="0" dirty="0">
                <a:solidFill>
                  <a:schemeClr val="tx1">
                    <a:lumMod val="95000"/>
                    <a:lumOff val="5000"/>
                  </a:schemeClr>
                </a:solidFill>
                <a:effectLst/>
                <a:latin typeface="Liberation Mono"/>
              </a:rPr>
              <a:t>=</a:t>
            </a:r>
            <a:r>
              <a:rPr lang="en-US" sz="1400" b="1" i="0" dirty="0">
                <a:solidFill>
                  <a:schemeClr val="tx1">
                    <a:lumMod val="95000"/>
                    <a:lumOff val="5000"/>
                  </a:schemeClr>
                </a:solidFill>
                <a:effectLst/>
                <a:latin typeface="inherit"/>
              </a:rPr>
              <a:t>20</a:t>
            </a:r>
            <a:r>
              <a:rPr lang="en-US" sz="1400" b="1" i="0" dirty="0">
                <a:solidFill>
                  <a:srgbClr val="F7ADF7"/>
                </a:solidFill>
                <a:effectLst/>
                <a:latin typeface="inherit"/>
              </a:rPr>
              <a:t>;</a:t>
            </a:r>
            <a:endParaRPr lang="en-US" sz="1400" b="1" i="0" dirty="0">
              <a:solidFill>
                <a:srgbClr val="FFFFFF"/>
              </a:solidFill>
              <a:effectLst/>
              <a:latin typeface="Liberation Mono"/>
            </a:endParaRPr>
          </a:p>
          <a:p>
            <a:pPr algn="l"/>
            <a:r>
              <a:rPr lang="en-US" sz="1400" b="1" i="0" dirty="0">
                <a:solidFill>
                  <a:srgbClr val="FFFFFF"/>
                </a:solidFill>
                <a:effectLst/>
                <a:latin typeface="Liberation Mono"/>
              </a:rPr>
              <a:t> </a:t>
            </a: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endParaRPr lang="en-US" dirty="0"/>
          </a:p>
        </p:txBody>
      </p:sp>
    </p:spTree>
    <p:extLst>
      <p:ext uri="{BB962C8B-B14F-4D97-AF65-F5344CB8AC3E}">
        <p14:creationId xmlns:p14="http://schemas.microsoft.com/office/powerpoint/2010/main" val="15137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17</a:t>
            </a:fld>
            <a:endParaRPr lang="en-US" dirty="0"/>
          </a:p>
        </p:txBody>
      </p:sp>
      <p:sp>
        <p:nvSpPr>
          <p:cNvPr id="2" name="TextBox 1">
            <a:extLst>
              <a:ext uri="{FF2B5EF4-FFF2-40B4-BE49-F238E27FC236}">
                <a16:creationId xmlns:a16="http://schemas.microsoft.com/office/drawing/2014/main" id="{C46FE26B-1A4A-EC72-99C4-865C006170B4}"/>
              </a:ext>
            </a:extLst>
          </p:cNvPr>
          <p:cNvSpPr txBox="1"/>
          <p:nvPr/>
        </p:nvSpPr>
        <p:spPr>
          <a:xfrm>
            <a:off x="3926048" y="545284"/>
            <a:ext cx="3518656" cy="4524315"/>
          </a:xfrm>
          <a:prstGeom prst="rect">
            <a:avLst/>
          </a:prstGeom>
          <a:noFill/>
        </p:spPr>
        <p:txBody>
          <a:bodyPr wrap="none" rtlCol="0">
            <a:spAutoFit/>
          </a:bodyPr>
          <a:lstStyle/>
          <a:p>
            <a:pPr algn="l"/>
            <a:r>
              <a:rPr lang="en-US" b="1" i="0" dirty="0">
                <a:solidFill>
                  <a:schemeClr val="tx1">
                    <a:lumMod val="95000"/>
                    <a:lumOff val="5000"/>
                  </a:schemeClr>
                </a:solidFill>
                <a:effectLst/>
                <a:latin typeface="inherit"/>
              </a:rPr>
              <a:t>void loop() {</a:t>
            </a:r>
            <a:endParaRPr lang="en-US" b="1" i="0" dirty="0">
              <a:solidFill>
                <a:schemeClr val="tx1">
                  <a:lumMod val="95000"/>
                  <a:lumOff val="5000"/>
                </a:schemeClr>
              </a:solidFill>
              <a:effectLst/>
              <a:latin typeface="Liberation Mono"/>
            </a:endParaRPr>
          </a:p>
          <a:p>
            <a:pPr algn="l"/>
            <a:r>
              <a:rPr lang="en-US" b="1" i="0" dirty="0">
                <a:solidFill>
                  <a:schemeClr val="tx1">
                    <a:lumMod val="95000"/>
                    <a:lumOff val="5000"/>
                  </a:schemeClr>
                </a:solidFill>
                <a:effectLst/>
                <a:latin typeface="inherit"/>
              </a:rPr>
              <a:t>for (pos </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0; pos &lt;</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180; pos </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1) {</a:t>
            </a:r>
            <a:endParaRPr lang="en-US" b="1" dirty="0">
              <a:solidFill>
                <a:schemeClr val="tx1">
                  <a:lumMod val="95000"/>
                  <a:lumOff val="5000"/>
                </a:schemeClr>
              </a:solidFill>
              <a:latin typeface="inherit"/>
            </a:endParaRPr>
          </a:p>
          <a:p>
            <a:pPr algn="l"/>
            <a:r>
              <a:rPr lang="en-US" b="1" i="0" dirty="0" err="1">
                <a:solidFill>
                  <a:schemeClr val="tx1">
                    <a:lumMod val="95000"/>
                    <a:lumOff val="5000"/>
                  </a:schemeClr>
                </a:solidFill>
                <a:effectLst/>
                <a:latin typeface="inherit"/>
              </a:rPr>
              <a:t>myservo.write</a:t>
            </a:r>
            <a:r>
              <a:rPr lang="en-US" b="1" i="0" dirty="0">
                <a:solidFill>
                  <a:schemeClr val="tx1">
                    <a:lumMod val="95000"/>
                    <a:lumOff val="5000"/>
                  </a:schemeClr>
                </a:solidFill>
                <a:effectLst/>
                <a:latin typeface="inherit"/>
              </a:rPr>
              <a:t>(pos);</a:t>
            </a:r>
            <a:endParaRPr lang="en-US" b="1" i="0" dirty="0">
              <a:solidFill>
                <a:schemeClr val="tx1">
                  <a:lumMod val="95000"/>
                  <a:lumOff val="5000"/>
                </a:schemeClr>
              </a:solidFill>
              <a:effectLst/>
              <a:latin typeface="Liberation Mono"/>
            </a:endParaRPr>
          </a:p>
          <a:p>
            <a:pPr algn="l"/>
            <a:r>
              <a:rPr lang="en-US" b="1" i="0" dirty="0" err="1">
                <a:solidFill>
                  <a:schemeClr val="tx1">
                    <a:lumMod val="95000"/>
                    <a:lumOff val="5000"/>
                  </a:schemeClr>
                </a:solidFill>
                <a:effectLst/>
                <a:latin typeface="inherit"/>
              </a:rPr>
              <a:t>digitalWrite</a:t>
            </a:r>
            <a:r>
              <a:rPr lang="en-US" b="1" i="0" dirty="0">
                <a:solidFill>
                  <a:schemeClr val="tx1">
                    <a:lumMod val="95000"/>
                    <a:lumOff val="5000"/>
                  </a:schemeClr>
                </a:solidFill>
                <a:effectLst/>
                <a:latin typeface="inherit"/>
              </a:rPr>
              <a:t>(</a:t>
            </a:r>
            <a:r>
              <a:rPr lang="en-US" b="1" i="0" dirty="0" err="1">
                <a:solidFill>
                  <a:schemeClr val="tx1">
                    <a:lumMod val="95000"/>
                    <a:lumOff val="5000"/>
                  </a:schemeClr>
                </a:solidFill>
                <a:effectLst/>
                <a:latin typeface="inherit"/>
              </a:rPr>
              <a:t>trigPin</a:t>
            </a:r>
            <a:r>
              <a:rPr lang="en-US" b="1" i="0" dirty="0">
                <a:solidFill>
                  <a:schemeClr val="tx1">
                    <a:lumMod val="95000"/>
                    <a:lumOff val="5000"/>
                  </a:schemeClr>
                </a:solidFill>
                <a:effectLst/>
                <a:latin typeface="inherit"/>
              </a:rPr>
              <a:t>, LOW);</a:t>
            </a:r>
            <a:endParaRPr lang="en-US" b="1" i="0" dirty="0">
              <a:solidFill>
                <a:schemeClr val="tx1">
                  <a:lumMod val="95000"/>
                  <a:lumOff val="5000"/>
                </a:schemeClr>
              </a:solidFill>
              <a:effectLst/>
              <a:latin typeface="Liberation Mono"/>
            </a:endParaRPr>
          </a:p>
          <a:p>
            <a:pPr algn="l"/>
            <a:r>
              <a:rPr lang="en-US" b="1" i="0" dirty="0" err="1">
                <a:solidFill>
                  <a:schemeClr val="tx1">
                    <a:lumMod val="95000"/>
                    <a:lumOff val="5000"/>
                  </a:schemeClr>
                </a:solidFill>
                <a:effectLst/>
                <a:latin typeface="inherit"/>
              </a:rPr>
              <a:t>delayMicroseconds</a:t>
            </a:r>
            <a:r>
              <a:rPr lang="en-US" b="1" i="0" dirty="0">
                <a:solidFill>
                  <a:schemeClr val="tx1">
                    <a:lumMod val="95000"/>
                    <a:lumOff val="5000"/>
                  </a:schemeClr>
                </a:solidFill>
                <a:effectLst/>
                <a:latin typeface="inherit"/>
              </a:rPr>
              <a:t>(2);</a:t>
            </a:r>
            <a:endParaRPr lang="en-US" b="1" i="0" dirty="0">
              <a:solidFill>
                <a:schemeClr val="tx1">
                  <a:lumMod val="95000"/>
                  <a:lumOff val="5000"/>
                </a:schemeClr>
              </a:solidFill>
              <a:effectLst/>
              <a:latin typeface="Liberation Mono"/>
            </a:endParaRPr>
          </a:p>
          <a:p>
            <a:pPr algn="l"/>
            <a:r>
              <a:rPr lang="en-US" b="1" i="0" dirty="0" err="1">
                <a:solidFill>
                  <a:schemeClr val="tx1">
                    <a:lumMod val="95000"/>
                    <a:lumOff val="5000"/>
                  </a:schemeClr>
                </a:solidFill>
                <a:effectLst/>
                <a:latin typeface="inherit"/>
              </a:rPr>
              <a:t>digitalWrite</a:t>
            </a:r>
            <a:r>
              <a:rPr lang="en-US" b="1" i="0" dirty="0">
                <a:solidFill>
                  <a:schemeClr val="tx1">
                    <a:lumMod val="95000"/>
                    <a:lumOff val="5000"/>
                  </a:schemeClr>
                </a:solidFill>
                <a:effectLst/>
                <a:latin typeface="inherit"/>
              </a:rPr>
              <a:t>(</a:t>
            </a:r>
            <a:r>
              <a:rPr lang="en-US" b="1" i="0" dirty="0" err="1">
                <a:solidFill>
                  <a:schemeClr val="tx1">
                    <a:lumMod val="95000"/>
                    <a:lumOff val="5000"/>
                  </a:schemeClr>
                </a:solidFill>
                <a:effectLst/>
                <a:latin typeface="inherit"/>
              </a:rPr>
              <a:t>trigPin</a:t>
            </a:r>
            <a:r>
              <a:rPr lang="en-US" b="1" i="0" dirty="0">
                <a:solidFill>
                  <a:schemeClr val="tx1">
                    <a:lumMod val="95000"/>
                    <a:lumOff val="5000"/>
                  </a:schemeClr>
                </a:solidFill>
                <a:effectLst/>
                <a:latin typeface="inherit"/>
              </a:rPr>
              <a:t>, HIGH); </a:t>
            </a:r>
          </a:p>
          <a:p>
            <a:pPr algn="l"/>
            <a:r>
              <a:rPr lang="en-US" b="1" i="0" dirty="0" err="1">
                <a:solidFill>
                  <a:schemeClr val="tx1">
                    <a:lumMod val="95000"/>
                    <a:lumOff val="5000"/>
                  </a:schemeClr>
                </a:solidFill>
                <a:effectLst/>
                <a:latin typeface="inherit"/>
              </a:rPr>
              <a:t>delayMicroseconds</a:t>
            </a:r>
            <a:r>
              <a:rPr lang="en-US" b="1" i="0" dirty="0">
                <a:solidFill>
                  <a:schemeClr val="tx1">
                    <a:lumMod val="95000"/>
                    <a:lumOff val="5000"/>
                  </a:schemeClr>
                </a:solidFill>
                <a:effectLst/>
                <a:latin typeface="inherit"/>
              </a:rPr>
              <a:t>(10);</a:t>
            </a:r>
            <a:endParaRPr lang="en-US" b="1" i="0" dirty="0">
              <a:solidFill>
                <a:schemeClr val="tx1">
                  <a:lumMod val="95000"/>
                  <a:lumOff val="5000"/>
                </a:schemeClr>
              </a:solidFill>
              <a:effectLst/>
              <a:latin typeface="Liberation Mono"/>
            </a:endParaRPr>
          </a:p>
          <a:p>
            <a:pPr algn="l"/>
            <a:r>
              <a:rPr lang="en-US" b="1" i="0" dirty="0" err="1">
                <a:solidFill>
                  <a:schemeClr val="tx1">
                    <a:lumMod val="95000"/>
                    <a:lumOff val="5000"/>
                  </a:schemeClr>
                </a:solidFill>
                <a:effectLst/>
                <a:latin typeface="inherit"/>
              </a:rPr>
              <a:t>digitalWrite</a:t>
            </a:r>
            <a:r>
              <a:rPr lang="en-US" b="1" i="0" dirty="0">
                <a:solidFill>
                  <a:schemeClr val="tx1">
                    <a:lumMod val="95000"/>
                    <a:lumOff val="5000"/>
                  </a:schemeClr>
                </a:solidFill>
                <a:effectLst/>
                <a:latin typeface="inherit"/>
              </a:rPr>
              <a:t>(</a:t>
            </a:r>
            <a:r>
              <a:rPr lang="en-US" b="1" i="0" dirty="0" err="1">
                <a:solidFill>
                  <a:schemeClr val="tx1">
                    <a:lumMod val="95000"/>
                    <a:lumOff val="5000"/>
                  </a:schemeClr>
                </a:solidFill>
                <a:effectLst/>
                <a:latin typeface="inherit"/>
              </a:rPr>
              <a:t>trigPin</a:t>
            </a:r>
            <a:r>
              <a:rPr lang="en-US" b="1" i="0" dirty="0">
                <a:solidFill>
                  <a:schemeClr val="tx1">
                    <a:lumMod val="95000"/>
                    <a:lumOff val="5000"/>
                  </a:schemeClr>
                </a:solidFill>
                <a:effectLst/>
                <a:latin typeface="inherit"/>
              </a:rPr>
              <a:t>, LOW);</a:t>
            </a:r>
            <a:endParaRPr lang="en-US" b="1" i="0" dirty="0">
              <a:solidFill>
                <a:schemeClr val="tx1">
                  <a:lumMod val="95000"/>
                  <a:lumOff val="5000"/>
                </a:schemeClr>
              </a:solidFill>
              <a:effectLst/>
              <a:latin typeface="Liberation Mono"/>
            </a:endParaRPr>
          </a:p>
          <a:p>
            <a:pPr algn="l"/>
            <a:r>
              <a:rPr lang="en-US" b="1" i="0" dirty="0">
                <a:solidFill>
                  <a:schemeClr val="tx1">
                    <a:lumMod val="95000"/>
                    <a:lumOff val="5000"/>
                  </a:schemeClr>
                </a:solidFill>
                <a:effectLst/>
                <a:latin typeface="Liberation Mono"/>
              </a:rPr>
              <a:t> </a:t>
            </a:r>
          </a:p>
          <a:p>
            <a:pPr algn="l"/>
            <a:r>
              <a:rPr lang="en-US" b="1" i="0" dirty="0">
                <a:solidFill>
                  <a:schemeClr val="tx1">
                    <a:lumMod val="95000"/>
                    <a:lumOff val="5000"/>
                  </a:schemeClr>
                </a:solidFill>
                <a:effectLst/>
                <a:latin typeface="inherit"/>
              </a:rPr>
              <a:t>duration </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a:t>
            </a:r>
            <a:r>
              <a:rPr lang="en-US" b="1" i="0" dirty="0" err="1">
                <a:solidFill>
                  <a:schemeClr val="tx1">
                    <a:lumMod val="95000"/>
                    <a:lumOff val="5000"/>
                  </a:schemeClr>
                </a:solidFill>
                <a:effectLst/>
                <a:latin typeface="inherit"/>
              </a:rPr>
              <a:t>pulseIn</a:t>
            </a:r>
            <a:r>
              <a:rPr lang="en-US" b="1" i="0" dirty="0">
                <a:solidFill>
                  <a:schemeClr val="tx1">
                    <a:lumMod val="95000"/>
                    <a:lumOff val="5000"/>
                  </a:schemeClr>
                </a:solidFill>
                <a:effectLst/>
                <a:latin typeface="inherit"/>
              </a:rPr>
              <a:t>(</a:t>
            </a:r>
            <a:r>
              <a:rPr lang="en-US" b="1" i="0" dirty="0" err="1">
                <a:solidFill>
                  <a:schemeClr val="tx1">
                    <a:lumMod val="95000"/>
                    <a:lumOff val="5000"/>
                  </a:schemeClr>
                </a:solidFill>
                <a:effectLst/>
                <a:latin typeface="inherit"/>
              </a:rPr>
              <a:t>echoPin</a:t>
            </a:r>
            <a:r>
              <a:rPr lang="en-US" b="1" i="0" dirty="0">
                <a:solidFill>
                  <a:schemeClr val="tx1">
                    <a:lumMod val="95000"/>
                    <a:lumOff val="5000"/>
                  </a:schemeClr>
                </a:solidFill>
                <a:effectLst/>
                <a:latin typeface="inherit"/>
              </a:rPr>
              <a:t>, HIGH);</a:t>
            </a:r>
            <a:endParaRPr lang="en-US" b="1" i="0" dirty="0">
              <a:solidFill>
                <a:schemeClr val="tx1">
                  <a:lumMod val="95000"/>
                  <a:lumOff val="5000"/>
                </a:schemeClr>
              </a:solidFill>
              <a:effectLst/>
              <a:latin typeface="Liberation Mono"/>
            </a:endParaRPr>
          </a:p>
          <a:p>
            <a:pPr algn="l"/>
            <a:r>
              <a:rPr lang="en-US" b="1" i="0" dirty="0" err="1">
                <a:solidFill>
                  <a:schemeClr val="tx1">
                    <a:lumMod val="95000"/>
                    <a:lumOff val="5000"/>
                  </a:schemeClr>
                </a:solidFill>
                <a:effectLst/>
                <a:latin typeface="inherit"/>
              </a:rPr>
              <a:t>distanceCm</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duration*0.034</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2;</a:t>
            </a:r>
            <a:endParaRPr lang="en-US" b="1" i="0" dirty="0">
              <a:solidFill>
                <a:schemeClr val="tx1">
                  <a:lumMod val="95000"/>
                  <a:lumOff val="5000"/>
                </a:schemeClr>
              </a:solidFill>
              <a:effectLst/>
              <a:latin typeface="Liberation Mono"/>
            </a:endParaRPr>
          </a:p>
          <a:p>
            <a:pPr algn="l"/>
            <a:r>
              <a:rPr lang="en-US" b="1" i="0" dirty="0">
                <a:solidFill>
                  <a:schemeClr val="tx1">
                    <a:lumMod val="95000"/>
                    <a:lumOff val="5000"/>
                  </a:schemeClr>
                </a:solidFill>
                <a:effectLst/>
                <a:latin typeface="inherit"/>
              </a:rPr>
              <a:t>if (</a:t>
            </a:r>
            <a:r>
              <a:rPr lang="en-US" b="1" i="0" dirty="0" err="1">
                <a:solidFill>
                  <a:schemeClr val="tx1">
                    <a:lumMod val="95000"/>
                    <a:lumOff val="5000"/>
                  </a:schemeClr>
                </a:solidFill>
                <a:effectLst/>
                <a:latin typeface="inherit"/>
              </a:rPr>
              <a:t>distanceCm</a:t>
            </a:r>
            <a:r>
              <a:rPr lang="en-US" b="1" i="0" dirty="0">
                <a:solidFill>
                  <a:schemeClr val="tx1">
                    <a:lumMod val="95000"/>
                    <a:lumOff val="5000"/>
                  </a:schemeClr>
                </a:solidFill>
                <a:effectLst/>
                <a:latin typeface="inherit"/>
              </a:rPr>
              <a:t> &lt;</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a:t>
            </a:r>
            <a:r>
              <a:rPr lang="en-US" b="1" i="0" dirty="0" err="1">
                <a:solidFill>
                  <a:schemeClr val="tx1">
                    <a:lumMod val="95000"/>
                    <a:lumOff val="5000"/>
                  </a:schemeClr>
                </a:solidFill>
                <a:effectLst/>
                <a:latin typeface="inherit"/>
              </a:rPr>
              <a:t>DistanceSec</a:t>
            </a:r>
            <a:r>
              <a:rPr lang="en-US" b="1" i="0" dirty="0">
                <a:solidFill>
                  <a:schemeClr val="tx1">
                    <a:lumMod val="95000"/>
                    <a:lumOff val="5000"/>
                  </a:schemeClr>
                </a:solidFill>
                <a:effectLst/>
                <a:latin typeface="inherit"/>
              </a:rPr>
              <a:t>)</a:t>
            </a:r>
            <a:endParaRPr lang="en-US" b="1" i="0" dirty="0">
              <a:solidFill>
                <a:schemeClr val="tx1">
                  <a:lumMod val="95000"/>
                  <a:lumOff val="5000"/>
                </a:schemeClr>
              </a:solidFill>
              <a:effectLst/>
              <a:latin typeface="Liberation Mono"/>
            </a:endParaRPr>
          </a:p>
          <a:p>
            <a:pPr algn="l"/>
            <a:r>
              <a:rPr lang="en-US" b="1" i="0" dirty="0">
                <a:solidFill>
                  <a:schemeClr val="tx1">
                    <a:lumMod val="95000"/>
                    <a:lumOff val="5000"/>
                  </a:schemeClr>
                </a:solidFill>
                <a:effectLst/>
                <a:latin typeface="inherit"/>
              </a:rPr>
              <a:t>{</a:t>
            </a:r>
            <a:endParaRPr lang="en-US" b="1" i="0" dirty="0">
              <a:solidFill>
                <a:schemeClr val="tx1">
                  <a:lumMod val="95000"/>
                  <a:lumOff val="5000"/>
                </a:schemeClr>
              </a:solidFill>
              <a:effectLst/>
              <a:latin typeface="Liberation Mono"/>
            </a:endParaRPr>
          </a:p>
          <a:p>
            <a:pPr algn="l"/>
            <a:r>
              <a:rPr lang="en-US" b="1" i="0" dirty="0">
                <a:solidFill>
                  <a:schemeClr val="tx1">
                    <a:lumMod val="95000"/>
                    <a:lumOff val="5000"/>
                  </a:schemeClr>
                </a:solidFill>
                <a:effectLst/>
                <a:latin typeface="Liberation Mono"/>
              </a:rPr>
              <a:t> </a:t>
            </a:r>
          </a:p>
          <a:p>
            <a:pPr algn="l"/>
            <a:r>
              <a:rPr lang="en-US" b="1" i="0" dirty="0">
                <a:solidFill>
                  <a:schemeClr val="tx1">
                    <a:lumMod val="95000"/>
                    <a:lumOff val="5000"/>
                  </a:schemeClr>
                </a:solidFill>
                <a:effectLst/>
                <a:latin typeface="inherit"/>
              </a:rPr>
              <a:t>if(</a:t>
            </a:r>
            <a:r>
              <a:rPr lang="en-US" b="1" i="0" dirty="0" err="1">
                <a:solidFill>
                  <a:schemeClr val="tx1">
                    <a:lumMod val="95000"/>
                    <a:lumOff val="5000"/>
                  </a:schemeClr>
                </a:solidFill>
                <a:effectLst/>
                <a:latin typeface="inherit"/>
              </a:rPr>
              <a:t>distanceCm</a:t>
            </a:r>
            <a:r>
              <a:rPr lang="en-US" b="1" i="0" dirty="0">
                <a:solidFill>
                  <a:schemeClr val="tx1">
                    <a:lumMod val="95000"/>
                    <a:lumOff val="5000"/>
                  </a:schemeClr>
                </a:solidFill>
                <a:effectLst/>
                <a:latin typeface="inherit"/>
              </a:rPr>
              <a:t> &lt;</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 </a:t>
            </a:r>
            <a:r>
              <a:rPr lang="en-US" b="1" i="0" dirty="0" err="1">
                <a:solidFill>
                  <a:schemeClr val="tx1">
                    <a:lumMod val="95000"/>
                    <a:lumOff val="5000"/>
                  </a:schemeClr>
                </a:solidFill>
                <a:effectLst/>
                <a:latin typeface="inherit"/>
              </a:rPr>
              <a:t>DistanceSec</a:t>
            </a:r>
            <a:r>
              <a:rPr lang="en-US" b="1" i="0" dirty="0">
                <a:solidFill>
                  <a:schemeClr val="tx1">
                    <a:lumMod val="95000"/>
                    <a:lumOff val="5000"/>
                  </a:schemeClr>
                </a:solidFill>
                <a:effectLst/>
                <a:latin typeface="Liberation Mono"/>
              </a:rPr>
              <a:t>/</a:t>
            </a:r>
            <a:r>
              <a:rPr lang="en-US" b="1" i="0" dirty="0">
                <a:solidFill>
                  <a:schemeClr val="tx1">
                    <a:lumMod val="95000"/>
                    <a:lumOff val="5000"/>
                  </a:schemeClr>
                </a:solidFill>
                <a:effectLst/>
                <a:latin typeface="inherit"/>
              </a:rPr>
              <a:t>2)</a:t>
            </a:r>
            <a:endParaRPr lang="en-US" b="1" i="0" dirty="0">
              <a:solidFill>
                <a:schemeClr val="tx1">
                  <a:lumMod val="95000"/>
                  <a:lumOff val="5000"/>
                </a:schemeClr>
              </a:solidFill>
              <a:effectLst/>
              <a:latin typeface="Liberation Mono"/>
            </a:endParaRPr>
          </a:p>
          <a:p>
            <a:endParaRPr lang="en-US" dirty="0"/>
          </a:p>
        </p:txBody>
      </p:sp>
    </p:spTree>
    <p:extLst>
      <p:ext uri="{BB962C8B-B14F-4D97-AF65-F5344CB8AC3E}">
        <p14:creationId xmlns:p14="http://schemas.microsoft.com/office/powerpoint/2010/main" val="396633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18</a:t>
            </a:fld>
            <a:endParaRPr lang="en-US" dirty="0"/>
          </a:p>
        </p:txBody>
      </p:sp>
      <p:sp>
        <p:nvSpPr>
          <p:cNvPr id="2" name="TextBox 1">
            <a:extLst>
              <a:ext uri="{FF2B5EF4-FFF2-40B4-BE49-F238E27FC236}">
                <a16:creationId xmlns:a16="http://schemas.microsoft.com/office/drawing/2014/main" id="{F96C5FAA-BABA-7F41-4B46-38D8E8B750F9}"/>
              </a:ext>
            </a:extLst>
          </p:cNvPr>
          <p:cNvSpPr txBox="1"/>
          <p:nvPr/>
        </p:nvSpPr>
        <p:spPr>
          <a:xfrm>
            <a:off x="5025006" y="461394"/>
            <a:ext cx="3080330" cy="5355312"/>
          </a:xfrm>
          <a:prstGeom prst="rect">
            <a:avLst/>
          </a:prstGeom>
          <a:noFill/>
        </p:spPr>
        <p:txBody>
          <a:bodyPr wrap="none" rtlCol="0">
            <a:spAutoFit/>
          </a:bodyPr>
          <a:lstStyle/>
          <a:p>
            <a:pPr algn="l"/>
            <a:r>
              <a:rPr lang="en-US" b="1" i="0" dirty="0">
                <a:solidFill>
                  <a:schemeClr val="tx1">
                    <a:lumMod val="95000"/>
                    <a:lumOff val="5000"/>
                  </a:schemeClr>
                </a:solidFill>
                <a:effectLst/>
              </a:rPr>
              <a:t>{</a:t>
            </a:r>
          </a:p>
          <a:p>
            <a:pPr algn="l"/>
            <a:r>
              <a:rPr lang="en-US" b="1" i="0" dirty="0">
                <a:solidFill>
                  <a:schemeClr val="tx1">
                    <a:lumMod val="95000"/>
                    <a:lumOff val="5000"/>
                  </a:schemeClr>
                </a:solidFill>
                <a:effectLst/>
              </a:rPr>
              <a:t> </a:t>
            </a:r>
          </a:p>
          <a:p>
            <a:pPr algn="l"/>
            <a:r>
              <a:rPr lang="en-US" b="1" i="0" dirty="0">
                <a:solidFill>
                  <a:schemeClr val="tx1">
                    <a:lumMod val="95000"/>
                    <a:lumOff val="5000"/>
                  </a:schemeClr>
                </a:solidFill>
                <a:effectLst/>
              </a:rPr>
              <a:t>tone(buzzer, 10); </a:t>
            </a:r>
          </a:p>
          <a:p>
            <a:pPr algn="l"/>
            <a:r>
              <a:rPr lang="en-US" b="1" i="0" dirty="0" err="1">
                <a:solidFill>
                  <a:schemeClr val="tx1">
                    <a:lumMod val="95000"/>
                    <a:lumOff val="5000"/>
                  </a:schemeClr>
                </a:solidFill>
                <a:effectLst/>
              </a:rPr>
              <a:t>digitalWrite</a:t>
            </a:r>
            <a:r>
              <a:rPr lang="en-US" b="1" i="0" dirty="0">
                <a:solidFill>
                  <a:schemeClr val="tx1">
                    <a:lumMod val="95000"/>
                    <a:lumOff val="5000"/>
                  </a:schemeClr>
                </a:solidFill>
                <a:effectLst/>
              </a:rPr>
              <a:t>(ledPin1, LOW);</a:t>
            </a:r>
          </a:p>
          <a:p>
            <a:pPr algn="l"/>
            <a:r>
              <a:rPr lang="en-US" b="1" i="0" dirty="0" err="1">
                <a:solidFill>
                  <a:schemeClr val="tx1">
                    <a:lumMod val="95000"/>
                    <a:lumOff val="5000"/>
                  </a:schemeClr>
                </a:solidFill>
                <a:effectLst/>
              </a:rPr>
              <a:t>digitalWrite</a:t>
            </a:r>
            <a:r>
              <a:rPr lang="en-US" b="1" i="0" dirty="0">
                <a:solidFill>
                  <a:schemeClr val="tx1">
                    <a:lumMod val="95000"/>
                    <a:lumOff val="5000"/>
                  </a:schemeClr>
                </a:solidFill>
                <a:effectLst/>
              </a:rPr>
              <a:t>(ledPin2, HIGH);</a:t>
            </a:r>
          </a:p>
          <a:p>
            <a:pPr algn="l"/>
            <a:r>
              <a:rPr lang="en-US" b="1" i="0" dirty="0">
                <a:solidFill>
                  <a:schemeClr val="tx1">
                    <a:lumMod val="95000"/>
                    <a:lumOff val="5000"/>
                  </a:schemeClr>
                </a:solidFill>
                <a:effectLst/>
              </a:rPr>
              <a:t>delay(700);</a:t>
            </a:r>
          </a:p>
          <a:p>
            <a:pPr algn="l"/>
            <a:r>
              <a:rPr lang="en-US" b="1" i="0" dirty="0" err="1">
                <a:solidFill>
                  <a:schemeClr val="tx1">
                    <a:lumMod val="95000"/>
                    <a:lumOff val="5000"/>
                  </a:schemeClr>
                </a:solidFill>
                <a:effectLst/>
              </a:rPr>
              <a:t>noTone</a:t>
            </a:r>
            <a:r>
              <a:rPr lang="en-US" b="1" i="0" dirty="0">
                <a:solidFill>
                  <a:schemeClr val="tx1">
                    <a:lumMod val="95000"/>
                    <a:lumOff val="5000"/>
                  </a:schemeClr>
                </a:solidFill>
                <a:effectLst/>
              </a:rPr>
              <a:t>(buzzer); </a:t>
            </a:r>
          </a:p>
          <a:p>
            <a:pPr algn="l"/>
            <a:r>
              <a:rPr lang="en-US" b="1" i="0" dirty="0" err="1">
                <a:solidFill>
                  <a:schemeClr val="tx1">
                    <a:lumMod val="95000"/>
                    <a:lumOff val="5000"/>
                  </a:schemeClr>
                </a:solidFill>
                <a:effectLst/>
              </a:rPr>
              <a:t>lcd.setCursor</a:t>
            </a:r>
            <a:r>
              <a:rPr lang="en-US" b="1" i="0" dirty="0">
                <a:solidFill>
                  <a:schemeClr val="tx1">
                    <a:lumMod val="95000"/>
                    <a:lumOff val="5000"/>
                  </a:schemeClr>
                </a:solidFill>
                <a:effectLst/>
              </a:rPr>
              <a:t>(0,0); </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("Distance: "); </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a:t>
            </a:r>
            <a:r>
              <a:rPr lang="en-US" b="1" i="0" dirty="0" err="1">
                <a:solidFill>
                  <a:schemeClr val="tx1">
                    <a:lumMod val="95000"/>
                    <a:lumOff val="5000"/>
                  </a:schemeClr>
                </a:solidFill>
                <a:effectLst/>
              </a:rPr>
              <a:t>distanceCm</a:t>
            </a:r>
            <a:r>
              <a:rPr lang="en-US" b="1" i="0" dirty="0">
                <a:solidFill>
                  <a:schemeClr val="tx1">
                    <a:lumMod val="95000"/>
                    <a:lumOff val="5000"/>
                  </a:schemeClr>
                </a:solidFill>
                <a:effectLst/>
              </a:rPr>
              <a:t>); </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 cm "); </a:t>
            </a:r>
            <a:endParaRPr lang="en-US" b="1" dirty="0">
              <a:solidFill>
                <a:schemeClr val="tx1">
                  <a:lumMod val="95000"/>
                  <a:lumOff val="5000"/>
                </a:schemeClr>
              </a:solidFill>
            </a:endParaRPr>
          </a:p>
          <a:p>
            <a:pPr algn="l"/>
            <a:r>
              <a:rPr lang="en-US" b="1" i="0" dirty="0">
                <a:solidFill>
                  <a:schemeClr val="tx1">
                    <a:lumMod val="95000"/>
                    <a:lumOff val="5000"/>
                  </a:schemeClr>
                </a:solidFill>
                <a:effectLst/>
              </a:rPr>
              <a:t>delay(10);</a:t>
            </a:r>
          </a:p>
          <a:p>
            <a:pPr algn="l"/>
            <a:r>
              <a:rPr lang="en-US" b="1" i="0" dirty="0" err="1">
                <a:solidFill>
                  <a:schemeClr val="tx1">
                    <a:lumMod val="95000"/>
                    <a:lumOff val="5000"/>
                  </a:schemeClr>
                </a:solidFill>
                <a:effectLst/>
              </a:rPr>
              <a:t>lcd.setCursor</a:t>
            </a:r>
            <a:r>
              <a:rPr lang="en-US" b="1" i="0" dirty="0">
                <a:solidFill>
                  <a:schemeClr val="tx1">
                    <a:lumMod val="95000"/>
                    <a:lumOff val="5000"/>
                  </a:schemeClr>
                </a:solidFill>
                <a:effectLst/>
              </a:rPr>
              <a:t>(0,1);</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("Angle : ");</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(pos);</a:t>
            </a:r>
          </a:p>
          <a:p>
            <a:pPr algn="l"/>
            <a:r>
              <a:rPr lang="en-US" b="1" i="0" dirty="0" err="1">
                <a:solidFill>
                  <a:schemeClr val="tx1">
                    <a:lumMod val="95000"/>
                    <a:lumOff val="5000"/>
                  </a:schemeClr>
                </a:solidFill>
                <a:effectLst/>
              </a:rPr>
              <a:t>lcd.print</a:t>
            </a:r>
            <a:r>
              <a:rPr lang="en-US" b="1" i="0" dirty="0">
                <a:solidFill>
                  <a:schemeClr val="tx1">
                    <a:lumMod val="95000"/>
                    <a:lumOff val="5000"/>
                  </a:schemeClr>
                </a:solidFill>
                <a:effectLst/>
              </a:rPr>
              <a:t>(" deg ");</a:t>
            </a:r>
          </a:p>
          <a:p>
            <a:pPr algn="l"/>
            <a:r>
              <a:rPr lang="en-US" b="1" i="0" dirty="0">
                <a:solidFill>
                  <a:schemeClr val="tx1">
                    <a:lumMod val="95000"/>
                    <a:lumOff val="5000"/>
                  </a:schemeClr>
                </a:solidFill>
                <a:effectLst/>
              </a:rPr>
              <a:t>delay(2000);</a:t>
            </a:r>
          </a:p>
          <a:p>
            <a:pPr algn="l"/>
            <a:r>
              <a:rPr lang="en-US" b="1" i="0" dirty="0">
                <a:solidFill>
                  <a:schemeClr val="tx1">
                    <a:lumMod val="95000"/>
                    <a:lumOff val="5000"/>
                  </a:schemeClr>
                </a:solidFill>
                <a:effectLst/>
              </a:rPr>
              <a:t>}</a:t>
            </a:r>
          </a:p>
          <a:p>
            <a:endParaRPr lang="en-US" dirty="0"/>
          </a:p>
        </p:txBody>
      </p:sp>
      <p:sp>
        <p:nvSpPr>
          <p:cNvPr id="3" name="TextBox 2">
            <a:extLst>
              <a:ext uri="{FF2B5EF4-FFF2-40B4-BE49-F238E27FC236}">
                <a16:creationId xmlns:a16="http://schemas.microsoft.com/office/drawing/2014/main" id="{E6DBE568-5EC1-8A45-7501-BF90E1FFB61D}"/>
              </a:ext>
            </a:extLst>
          </p:cNvPr>
          <p:cNvSpPr txBox="1"/>
          <p:nvPr/>
        </p:nvSpPr>
        <p:spPr>
          <a:xfrm>
            <a:off x="9096595" y="579358"/>
            <a:ext cx="2551789" cy="6278642"/>
          </a:xfrm>
          <a:prstGeom prst="rect">
            <a:avLst/>
          </a:prstGeom>
          <a:noFill/>
        </p:spPr>
        <p:txBody>
          <a:bodyPr wrap="none" rtlCol="0">
            <a:spAutoFit/>
          </a:bodyPr>
          <a:lstStyle/>
          <a:p>
            <a:pPr algn="l"/>
            <a:r>
              <a:rPr lang="en-US" sz="1600" b="1" i="0" dirty="0">
                <a:solidFill>
                  <a:schemeClr val="tx1">
                    <a:lumMod val="95000"/>
                    <a:lumOff val="5000"/>
                  </a:schemeClr>
                </a:solidFill>
                <a:effectLst/>
                <a:latin typeface="inherit"/>
              </a:rPr>
              <a:t>else</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(buzzer, HIGH);</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(ledPin2,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(ledPin1, HIGH);</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delay(100);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(buzzer,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(0,0);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("Distance: ");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inherit"/>
              </a:rPr>
              <a:t>);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cm "); </a:t>
            </a:r>
          </a:p>
          <a:p>
            <a:pPr algn="l"/>
            <a:r>
              <a:rPr lang="en-US" sz="1600" b="1" i="0" dirty="0">
                <a:solidFill>
                  <a:schemeClr val="tx1">
                    <a:lumMod val="95000"/>
                    <a:lumOff val="5000"/>
                  </a:schemeClr>
                </a:solidFill>
                <a:effectLst/>
                <a:latin typeface="inherit"/>
              </a:rPr>
              <a:t>delay(10);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(0,1);</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("Angle : ");</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(pos);</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deg ");</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delay(2000);</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else{</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(buzzer,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(ledPin1,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(ledPin2, LOW);</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endParaRPr lang="en-US" dirty="0"/>
          </a:p>
        </p:txBody>
      </p:sp>
    </p:spTree>
    <p:extLst>
      <p:ext uri="{BB962C8B-B14F-4D97-AF65-F5344CB8AC3E}">
        <p14:creationId xmlns:p14="http://schemas.microsoft.com/office/powerpoint/2010/main" val="49833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19</a:t>
            </a:fld>
            <a:endParaRPr lang="en-US" dirty="0"/>
          </a:p>
        </p:txBody>
      </p:sp>
      <p:sp>
        <p:nvSpPr>
          <p:cNvPr id="2" name="TextBox 1">
            <a:extLst>
              <a:ext uri="{FF2B5EF4-FFF2-40B4-BE49-F238E27FC236}">
                <a16:creationId xmlns:a16="http://schemas.microsoft.com/office/drawing/2014/main" id="{A43D59D6-9ECD-B853-13A1-52AF124441A6}"/>
              </a:ext>
            </a:extLst>
          </p:cNvPr>
          <p:cNvSpPr txBox="1"/>
          <p:nvPr/>
        </p:nvSpPr>
        <p:spPr>
          <a:xfrm>
            <a:off x="4026716" y="645952"/>
            <a:ext cx="4882393" cy="5816977"/>
          </a:xfrm>
          <a:prstGeom prst="rect">
            <a:avLst/>
          </a:prstGeom>
          <a:noFill/>
        </p:spPr>
        <p:txBody>
          <a:bodyPr wrap="square" rtlCol="0">
            <a:spAutoFit/>
          </a:bodyPr>
          <a:lstStyle/>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(0,0);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("Distance: "); </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inherit"/>
              </a:rPr>
              <a:t>);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cm "); </a:t>
            </a:r>
          </a:p>
          <a:p>
            <a:pPr algn="l"/>
            <a:r>
              <a:rPr lang="en-US" sz="1600" b="1" i="0" dirty="0">
                <a:solidFill>
                  <a:schemeClr val="tx1">
                    <a:lumMod val="95000"/>
                    <a:lumOff val="5000"/>
                  </a:schemeClr>
                </a:solidFill>
                <a:effectLst/>
                <a:latin typeface="inherit"/>
              </a:rPr>
              <a:t>delay(10);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(0,1);</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("Angle : ");</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(pos);</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deg ");</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delay(80); </a:t>
            </a:r>
            <a:r>
              <a:rPr lang="en-US" sz="1600" b="1" i="0" dirty="0">
                <a:solidFill>
                  <a:schemeClr val="tx1">
                    <a:lumMod val="95000"/>
                    <a:lumOff val="5000"/>
                  </a:schemeClr>
                </a:solidFill>
                <a:effectLst/>
                <a:latin typeface="Liberation Mono"/>
              </a:rPr>
              <a:t> </a:t>
            </a: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for (pos </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180; pos &gt;</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0; pos </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1)</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trigPin</a:t>
            </a:r>
            <a:r>
              <a:rPr lang="en-US" sz="1600" b="1" i="0" dirty="0">
                <a:solidFill>
                  <a:schemeClr val="tx1">
                    <a:lumMod val="95000"/>
                    <a:lumOff val="5000"/>
                  </a:schemeClr>
                </a:solidFill>
                <a:effectLst/>
                <a:latin typeface="inherit"/>
              </a:rPr>
              <a:t>,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delayMicroseconds</a:t>
            </a:r>
            <a:r>
              <a:rPr lang="en-US" sz="1600" b="1" i="0" dirty="0">
                <a:solidFill>
                  <a:schemeClr val="tx1">
                    <a:lumMod val="95000"/>
                    <a:lumOff val="5000"/>
                  </a:schemeClr>
                </a:solidFill>
                <a:effectLst/>
                <a:latin typeface="inherit"/>
              </a:rPr>
              <a:t>(2);</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trigPin</a:t>
            </a:r>
            <a:r>
              <a:rPr lang="en-US" sz="1600" b="1" i="0" dirty="0">
                <a:solidFill>
                  <a:schemeClr val="tx1">
                    <a:lumMod val="95000"/>
                    <a:lumOff val="5000"/>
                  </a:schemeClr>
                </a:solidFill>
                <a:effectLst/>
                <a:latin typeface="inherit"/>
              </a:rPr>
              <a:t>, HIGH);</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delayMicroseconds</a:t>
            </a:r>
            <a:r>
              <a:rPr lang="en-US" sz="1600" b="1" i="0" dirty="0">
                <a:solidFill>
                  <a:schemeClr val="tx1">
                    <a:lumMod val="95000"/>
                    <a:lumOff val="5000"/>
                  </a:schemeClr>
                </a:solidFill>
                <a:effectLst/>
                <a:latin typeface="inherit"/>
              </a:rPr>
              <a:t>(10);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trigPin</a:t>
            </a:r>
            <a:r>
              <a:rPr lang="en-US" sz="1600" b="1" i="0" dirty="0">
                <a:solidFill>
                  <a:schemeClr val="tx1">
                    <a:lumMod val="95000"/>
                    <a:lumOff val="5000"/>
                  </a:schemeClr>
                </a:solidFill>
                <a:effectLst/>
                <a:latin typeface="inherit"/>
              </a:rPr>
              <a:t>, LOW);</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Liberation Mono"/>
              </a:rPr>
              <a:t> </a:t>
            </a:r>
          </a:p>
          <a:p>
            <a:pPr algn="l"/>
            <a:r>
              <a:rPr lang="en-US" sz="1600" b="1" i="0" dirty="0">
                <a:solidFill>
                  <a:schemeClr val="tx1">
                    <a:lumMod val="95000"/>
                    <a:lumOff val="5000"/>
                  </a:schemeClr>
                </a:solidFill>
                <a:effectLst/>
                <a:latin typeface="inherit"/>
              </a:rPr>
              <a:t>duration </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a:t>
            </a:r>
            <a:r>
              <a:rPr lang="en-US" sz="1600" b="1" i="0" dirty="0" err="1">
                <a:solidFill>
                  <a:schemeClr val="tx1">
                    <a:lumMod val="95000"/>
                    <a:lumOff val="5000"/>
                  </a:schemeClr>
                </a:solidFill>
                <a:effectLst/>
                <a:latin typeface="inherit"/>
              </a:rPr>
              <a:t>pulseIn</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echoPin</a:t>
            </a:r>
            <a:r>
              <a:rPr lang="en-US" sz="1600" b="1" i="0" dirty="0">
                <a:solidFill>
                  <a:schemeClr val="tx1">
                    <a:lumMod val="95000"/>
                    <a:lumOff val="5000"/>
                  </a:schemeClr>
                </a:solidFill>
                <a:effectLst/>
                <a:latin typeface="inherit"/>
              </a:rPr>
              <a:t>, HIGH);</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duration*0.034</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2;</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if (</a:t>
            </a:r>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inherit"/>
              </a:rPr>
              <a:t> &lt;</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a:t>
            </a:r>
            <a:r>
              <a:rPr lang="en-US" sz="1600" b="1" i="0" dirty="0" err="1">
                <a:solidFill>
                  <a:schemeClr val="tx1">
                    <a:lumMod val="95000"/>
                    <a:lumOff val="5000"/>
                  </a:schemeClr>
                </a:solidFill>
                <a:effectLst/>
                <a:latin typeface="inherit"/>
              </a:rPr>
              <a:t>DistanceSec</a:t>
            </a:r>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if(</a:t>
            </a:r>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inherit"/>
              </a:rPr>
              <a:t> &lt;</a:t>
            </a:r>
            <a:r>
              <a:rPr lang="en-US" sz="1600" b="1" i="0" dirty="0">
                <a:solidFill>
                  <a:schemeClr val="tx1">
                    <a:lumMod val="95000"/>
                    <a:lumOff val="5000"/>
                  </a:schemeClr>
                </a:solidFill>
                <a:effectLst/>
                <a:latin typeface="Liberation Mono"/>
              </a:rPr>
              <a:t>=</a:t>
            </a:r>
            <a:r>
              <a:rPr lang="en-US" sz="1600" b="1" i="0" dirty="0">
                <a:solidFill>
                  <a:schemeClr val="tx1">
                    <a:lumMod val="95000"/>
                    <a:lumOff val="5000"/>
                  </a:schemeClr>
                </a:solidFill>
                <a:effectLst/>
                <a:latin typeface="inherit"/>
              </a:rPr>
              <a:t> </a:t>
            </a:r>
            <a:r>
              <a:rPr lang="en-US" sz="1600" b="1" i="0" dirty="0" err="1">
                <a:solidFill>
                  <a:schemeClr val="tx1">
                    <a:lumMod val="95000"/>
                    <a:lumOff val="5000"/>
                  </a:schemeClr>
                </a:solidFill>
                <a:effectLst/>
                <a:latin typeface="inherit"/>
              </a:rPr>
              <a:t>DistanceSec</a:t>
            </a:r>
            <a:r>
              <a:rPr lang="en-US" sz="1600" b="1" i="0" dirty="0">
                <a:solidFill>
                  <a:schemeClr val="tx1">
                    <a:lumMod val="95000"/>
                    <a:lumOff val="5000"/>
                  </a:schemeClr>
                </a:solidFill>
                <a:effectLst/>
                <a:latin typeface="Liberation Mono"/>
              </a:rPr>
              <a:t>/</a:t>
            </a:r>
            <a:r>
              <a:rPr lang="en-US" b="1" i="0" dirty="0">
                <a:solidFill>
                  <a:srgbClr val="DDDDDD"/>
                </a:solidFill>
                <a:effectLst/>
                <a:latin typeface="inherit"/>
              </a:rPr>
              <a:t>2</a:t>
            </a:r>
            <a:endParaRPr lang="en-US" b="1" i="0" dirty="0">
              <a:solidFill>
                <a:srgbClr val="FFFFFF"/>
              </a:solidFill>
              <a:effectLst/>
              <a:latin typeface="Liberation Mono"/>
            </a:endParaRPr>
          </a:p>
          <a:p>
            <a:endParaRPr lang="en-US" dirty="0"/>
          </a:p>
        </p:txBody>
      </p:sp>
    </p:spTree>
    <p:extLst>
      <p:ext uri="{BB962C8B-B14F-4D97-AF65-F5344CB8AC3E}">
        <p14:creationId xmlns:p14="http://schemas.microsoft.com/office/powerpoint/2010/main" val="370856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6C1E7B-A9E3-9DF9-D52A-AA47E02A6294}"/>
              </a:ext>
            </a:extLst>
          </p:cNvPr>
          <p:cNvSpPr>
            <a:spLocks noGrp="1"/>
          </p:cNvSpPr>
          <p:nvPr>
            <p:ph type="body" sz="quarter" idx="13"/>
          </p:nvPr>
        </p:nvSpPr>
        <p:spPr/>
        <p:txBody>
          <a:bodyPr>
            <a:normAutofit lnSpcReduction="10000"/>
          </a:bodyPr>
          <a:lstStyle/>
          <a:p>
            <a:r>
              <a:rPr lang="en-US" b="1" dirty="0"/>
              <a:t>Contents</a:t>
            </a:r>
          </a:p>
        </p:txBody>
      </p:sp>
      <p:sp>
        <p:nvSpPr>
          <p:cNvPr id="4" name="Text Placeholder 3">
            <a:extLst>
              <a:ext uri="{FF2B5EF4-FFF2-40B4-BE49-F238E27FC236}">
                <a16:creationId xmlns:a16="http://schemas.microsoft.com/office/drawing/2014/main" id="{84F049B9-CD8C-9530-A5C8-C9F4A6659E53}"/>
              </a:ext>
            </a:extLst>
          </p:cNvPr>
          <p:cNvSpPr>
            <a:spLocks noGrp="1"/>
          </p:cNvSpPr>
          <p:nvPr>
            <p:ph type="body" sz="quarter" idx="15"/>
          </p:nvPr>
        </p:nvSpPr>
        <p:spPr>
          <a:xfrm>
            <a:off x="5921828" y="1860060"/>
            <a:ext cx="5160029" cy="3290780"/>
          </a:xfrm>
        </p:spPr>
        <p:txBody>
          <a:bodyPr>
            <a:normAutofit/>
          </a:bodyPr>
          <a:lstStyle/>
          <a:p>
            <a:pPr marL="342900" indent="-342900">
              <a:buAutoNum type="arabicPeriod"/>
            </a:pPr>
            <a:r>
              <a:rPr lang="en-US" dirty="0"/>
              <a:t>Introduction</a:t>
            </a:r>
          </a:p>
          <a:p>
            <a:pPr marL="342900" indent="-342900">
              <a:buAutoNum type="arabicPeriod"/>
            </a:pPr>
            <a:r>
              <a:rPr lang="en-US" dirty="0"/>
              <a:t>Materials</a:t>
            </a:r>
          </a:p>
          <a:p>
            <a:pPr marL="342900" indent="-342900">
              <a:buAutoNum type="arabicPeriod"/>
            </a:pPr>
            <a:r>
              <a:rPr lang="en-US" dirty="0"/>
              <a:t>How the  Materials Work</a:t>
            </a:r>
          </a:p>
          <a:p>
            <a:pPr marL="342900" indent="-342900">
              <a:buAutoNum type="arabicPeriod"/>
            </a:pPr>
            <a:r>
              <a:rPr lang="en-US" dirty="0"/>
              <a:t>Diagrams</a:t>
            </a:r>
          </a:p>
          <a:p>
            <a:pPr marL="342900" indent="-342900">
              <a:buAutoNum type="arabicPeriod"/>
            </a:pPr>
            <a:r>
              <a:rPr lang="en-US" dirty="0"/>
              <a:t>Construction of the System</a:t>
            </a:r>
          </a:p>
          <a:p>
            <a:pPr marL="342900" indent="-342900">
              <a:buFont typeface="Arial" panose="020B0604020202020204" pitchFamily="34" charset="0"/>
              <a:buAutoNum type="arabicPeriod"/>
            </a:pPr>
            <a:r>
              <a:rPr lang="en-US" dirty="0"/>
              <a:t>Code</a:t>
            </a:r>
          </a:p>
          <a:p>
            <a:pPr marL="342900" indent="-342900">
              <a:buFont typeface="Arial" panose="020B0604020202020204" pitchFamily="34" charset="0"/>
              <a:buAutoNum type="arabicPeriod"/>
            </a:pPr>
            <a:r>
              <a:rPr lang="en-US" dirty="0"/>
              <a:t>How the System Works</a:t>
            </a:r>
          </a:p>
          <a:p>
            <a:r>
              <a:rPr lang="en-US" dirty="0"/>
              <a:t>8.    Conclusion</a:t>
            </a:r>
          </a:p>
        </p:txBody>
      </p:sp>
      <p:sp>
        <p:nvSpPr>
          <p:cNvPr id="11" name="Date Placeholder 10">
            <a:extLst>
              <a:ext uri="{FF2B5EF4-FFF2-40B4-BE49-F238E27FC236}">
                <a16:creationId xmlns:a16="http://schemas.microsoft.com/office/drawing/2014/main" id="{9FF817AA-BF05-2650-F061-E14F008A2684}"/>
              </a:ext>
            </a:extLst>
          </p:cNvPr>
          <p:cNvSpPr>
            <a:spLocks noGrp="1"/>
          </p:cNvSpPr>
          <p:nvPr>
            <p:ph type="dt" sz="half" idx="2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300463BD-E9F7-F075-641E-3562CACB156D}"/>
              </a:ext>
            </a:extLst>
          </p:cNvPr>
          <p:cNvSpPr>
            <a:spLocks noGrp="1"/>
          </p:cNvSpPr>
          <p:nvPr>
            <p:ph type="ftr" sz="quarter" idx="2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40E68BB3-0944-0E11-6BEC-AB61F7C56379}"/>
              </a:ext>
            </a:extLst>
          </p:cNvPr>
          <p:cNvSpPr>
            <a:spLocks noGrp="1"/>
          </p:cNvSpPr>
          <p:nvPr>
            <p:ph type="sldNum" sz="quarter" idx="2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93725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20</a:t>
            </a:fld>
            <a:endParaRPr lang="en-US" dirty="0"/>
          </a:p>
        </p:txBody>
      </p:sp>
      <p:sp>
        <p:nvSpPr>
          <p:cNvPr id="2" name="TextBox 1">
            <a:extLst>
              <a:ext uri="{FF2B5EF4-FFF2-40B4-BE49-F238E27FC236}">
                <a16:creationId xmlns:a16="http://schemas.microsoft.com/office/drawing/2014/main" id="{C883B05D-D027-0F35-1719-9A0A74420EA5}"/>
              </a:ext>
            </a:extLst>
          </p:cNvPr>
          <p:cNvSpPr txBox="1"/>
          <p:nvPr/>
        </p:nvSpPr>
        <p:spPr>
          <a:xfrm>
            <a:off x="4118995" y="394283"/>
            <a:ext cx="2551789" cy="6294031"/>
          </a:xfrm>
          <a:prstGeom prst="rect">
            <a:avLst/>
          </a:prstGeom>
          <a:noFill/>
        </p:spPr>
        <p:txBody>
          <a:bodyPr wrap="none" rtlCol="0">
            <a:spAutoFit/>
          </a:bodyPr>
          <a:lstStyle/>
          <a:p>
            <a:pPr algn="l"/>
            <a:r>
              <a:rPr lang="en-US" sz="1100" b="1" i="0" dirty="0">
                <a:solidFill>
                  <a:schemeClr val="tx1">
                    <a:lumMod val="95000"/>
                    <a:lumOff val="5000"/>
                  </a:schemeClr>
                </a:solidFill>
                <a:effectLst/>
                <a:latin typeface="inherit"/>
              </a:rPr>
              <a:t>{</a:t>
            </a:r>
            <a:endParaRPr lang="en-US" sz="11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tone(buzzer, 10); </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(ledPin1,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(ledPin2, HIGH);</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delay(700);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noTone</a:t>
            </a:r>
            <a:r>
              <a:rPr lang="en-US" sz="1600" b="1" i="0" dirty="0">
                <a:solidFill>
                  <a:schemeClr val="tx1">
                    <a:lumMod val="95000"/>
                    <a:lumOff val="5000"/>
                  </a:schemeClr>
                </a:solidFill>
                <a:effectLst/>
                <a:latin typeface="inherit"/>
              </a:rPr>
              <a:t>(buzzer); </a:t>
            </a:r>
          </a:p>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(0,0);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("Distance: ");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t>
            </a:r>
            <a:r>
              <a:rPr lang="en-US" sz="1600" b="1" i="0" dirty="0" err="1">
                <a:solidFill>
                  <a:schemeClr val="tx1">
                    <a:lumMod val="95000"/>
                    <a:lumOff val="5000"/>
                  </a:schemeClr>
                </a:solidFill>
                <a:effectLst/>
                <a:latin typeface="inherit"/>
              </a:rPr>
              <a:t>distanceCm</a:t>
            </a:r>
            <a:r>
              <a:rPr lang="en-US" sz="1600" b="1" i="0" dirty="0">
                <a:solidFill>
                  <a:schemeClr val="tx1">
                    <a:lumMod val="95000"/>
                    <a:lumOff val="5000"/>
                  </a:schemeClr>
                </a:solidFill>
                <a:effectLst/>
                <a:latin typeface="inherit"/>
              </a:rPr>
              <a:t>); </a:t>
            </a: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cm "); </a:t>
            </a:r>
          </a:p>
          <a:p>
            <a:pPr algn="l"/>
            <a:r>
              <a:rPr lang="en-US" sz="1600" b="1" i="0" dirty="0">
                <a:solidFill>
                  <a:schemeClr val="tx1">
                    <a:lumMod val="95000"/>
                    <a:lumOff val="5000"/>
                  </a:schemeClr>
                </a:solidFill>
                <a:effectLst/>
                <a:latin typeface="inherit"/>
              </a:rPr>
              <a:t>delay(10);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lcd.setCursor</a:t>
            </a:r>
            <a:r>
              <a:rPr lang="en-US" sz="1600" b="1" i="0" dirty="0">
                <a:solidFill>
                  <a:schemeClr val="tx1">
                    <a:lumMod val="95000"/>
                    <a:lumOff val="5000"/>
                  </a:schemeClr>
                </a:solidFill>
                <a:effectLst/>
                <a:latin typeface="inherit"/>
              </a:rPr>
              <a:t>(0,1);</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("Angle : ");</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(pos);</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lcd.print</a:t>
            </a:r>
            <a:r>
              <a:rPr lang="en-US" sz="1600" b="1" i="0" dirty="0">
                <a:solidFill>
                  <a:schemeClr val="tx1">
                    <a:lumMod val="95000"/>
                    <a:lumOff val="5000"/>
                  </a:schemeClr>
                </a:solidFill>
                <a:effectLst/>
                <a:latin typeface="inherit"/>
              </a:rPr>
              <a:t>(" deg ");</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delay(2000);</a:t>
            </a:r>
            <a:endParaRPr lang="en-US" sz="1600" b="1" i="0" dirty="0">
              <a:solidFill>
                <a:schemeClr val="tx1">
                  <a:lumMod val="95000"/>
                  <a:lumOff val="5000"/>
                </a:schemeClr>
              </a:solidFill>
              <a:effectLst/>
              <a:latin typeface="Liberation Mono"/>
            </a:endParaRPr>
          </a:p>
          <a:p>
            <a:pPr algn="l"/>
            <a:r>
              <a:rPr lang="en-US" sz="1100" b="1" i="0" dirty="0">
                <a:solidFill>
                  <a:schemeClr val="tx1">
                    <a:lumMod val="95000"/>
                    <a:lumOff val="5000"/>
                  </a:schemeClr>
                </a:solidFill>
                <a:effectLst/>
                <a:latin typeface="inherit"/>
              </a:rPr>
              <a:t>}</a:t>
            </a:r>
          </a:p>
          <a:p>
            <a:pPr algn="l"/>
            <a:r>
              <a:rPr lang="en-US" sz="1600" b="1" i="0" dirty="0">
                <a:solidFill>
                  <a:schemeClr val="tx1">
                    <a:lumMod val="95000"/>
                    <a:lumOff val="5000"/>
                  </a:schemeClr>
                </a:solidFill>
                <a:effectLst/>
                <a:latin typeface="inherit"/>
              </a:rPr>
              <a:t>else</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(buzzer, HIGH);</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(ledPin2, LOW);</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(ledPin1, HIGH);</a:t>
            </a:r>
            <a:endParaRPr lang="en-US" sz="1600" b="1" i="0" dirty="0">
              <a:solidFill>
                <a:schemeClr val="tx1">
                  <a:lumMod val="95000"/>
                  <a:lumOff val="5000"/>
                </a:schemeClr>
              </a:solidFill>
              <a:effectLst/>
              <a:latin typeface="Liberation Mono"/>
            </a:endParaRPr>
          </a:p>
          <a:p>
            <a:pPr algn="l"/>
            <a:r>
              <a:rPr lang="en-US" sz="1600" b="1" i="0" dirty="0">
                <a:solidFill>
                  <a:schemeClr val="tx1">
                    <a:lumMod val="95000"/>
                    <a:lumOff val="5000"/>
                  </a:schemeClr>
                </a:solidFill>
                <a:effectLst/>
                <a:latin typeface="inherit"/>
              </a:rPr>
              <a:t>delay(100);</a:t>
            </a:r>
            <a:endParaRPr lang="en-US" sz="1600" b="1" i="0" dirty="0">
              <a:solidFill>
                <a:schemeClr val="tx1">
                  <a:lumMod val="95000"/>
                  <a:lumOff val="5000"/>
                </a:schemeClr>
              </a:solidFill>
              <a:effectLst/>
              <a:latin typeface="Liberation Mono"/>
            </a:endParaRPr>
          </a:p>
          <a:p>
            <a:pPr algn="l"/>
            <a:r>
              <a:rPr lang="en-US" sz="1600" b="1" i="0" dirty="0" err="1">
                <a:solidFill>
                  <a:schemeClr val="tx1">
                    <a:lumMod val="95000"/>
                    <a:lumOff val="5000"/>
                  </a:schemeClr>
                </a:solidFill>
                <a:effectLst/>
                <a:latin typeface="inherit"/>
              </a:rPr>
              <a:t>digitalWrite</a:t>
            </a:r>
            <a:r>
              <a:rPr lang="en-US" sz="1600" b="1" i="0" dirty="0">
                <a:solidFill>
                  <a:schemeClr val="tx1">
                    <a:lumMod val="95000"/>
                    <a:lumOff val="5000"/>
                  </a:schemeClr>
                </a:solidFill>
                <a:effectLst/>
                <a:latin typeface="inherit"/>
              </a:rPr>
              <a:t>(buzzer, LOW);</a:t>
            </a:r>
            <a:endParaRPr lang="en-US" sz="1600" b="1" i="0" dirty="0">
              <a:solidFill>
                <a:schemeClr val="tx1">
                  <a:lumMod val="95000"/>
                  <a:lumOff val="5000"/>
                </a:schemeClr>
              </a:solidFill>
              <a:effectLst/>
              <a:latin typeface="Liberation Mono"/>
            </a:endParaRPr>
          </a:p>
          <a:p>
            <a:pPr algn="l"/>
            <a:endParaRPr lang="en-US" sz="1100" b="1" i="0" dirty="0">
              <a:solidFill>
                <a:schemeClr val="tx1">
                  <a:lumMod val="95000"/>
                  <a:lumOff val="5000"/>
                </a:schemeClr>
              </a:solidFill>
              <a:effectLst/>
              <a:latin typeface="Liberation Mono"/>
            </a:endParaRPr>
          </a:p>
          <a:p>
            <a:endParaRPr lang="en-US" dirty="0"/>
          </a:p>
        </p:txBody>
      </p:sp>
      <p:sp>
        <p:nvSpPr>
          <p:cNvPr id="3" name="TextBox 2">
            <a:extLst>
              <a:ext uri="{FF2B5EF4-FFF2-40B4-BE49-F238E27FC236}">
                <a16:creationId xmlns:a16="http://schemas.microsoft.com/office/drawing/2014/main" id="{DCF0C0F7-C2EC-DAC0-0972-70EBB9B259A0}"/>
              </a:ext>
            </a:extLst>
          </p:cNvPr>
          <p:cNvSpPr txBox="1"/>
          <p:nvPr/>
        </p:nvSpPr>
        <p:spPr>
          <a:xfrm>
            <a:off x="7667538" y="184558"/>
            <a:ext cx="2230354" cy="6832640"/>
          </a:xfrm>
          <a:prstGeom prst="rect">
            <a:avLst/>
          </a:prstGeom>
          <a:noFill/>
        </p:spPr>
        <p:txBody>
          <a:bodyPr wrap="none" rtlCol="0">
            <a:spAutoFit/>
          </a:bodyPr>
          <a:lstStyle/>
          <a:p>
            <a:pPr algn="l"/>
            <a:r>
              <a:rPr lang="en-US" sz="1400" b="1" i="0" dirty="0" err="1">
                <a:solidFill>
                  <a:schemeClr val="tx1">
                    <a:lumMod val="95000"/>
                    <a:lumOff val="5000"/>
                  </a:schemeClr>
                </a:solidFill>
                <a:effectLst/>
                <a:latin typeface="inherit"/>
              </a:rPr>
              <a:t>lcd.setCursor</a:t>
            </a:r>
            <a:r>
              <a:rPr lang="en-US" sz="1400" b="1" i="0" dirty="0">
                <a:solidFill>
                  <a:schemeClr val="tx1">
                    <a:lumMod val="95000"/>
                    <a:lumOff val="5000"/>
                  </a:schemeClr>
                </a:solidFill>
                <a:effectLst/>
                <a:latin typeface="inherit"/>
              </a:rPr>
              <a:t>(0,0); </a:t>
            </a: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("Distance: "); </a:t>
            </a: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a:t>
            </a:r>
            <a:r>
              <a:rPr lang="en-US" sz="1400" b="1" i="0" dirty="0" err="1">
                <a:solidFill>
                  <a:schemeClr val="tx1">
                    <a:lumMod val="95000"/>
                    <a:lumOff val="5000"/>
                  </a:schemeClr>
                </a:solidFill>
                <a:effectLst/>
                <a:latin typeface="inherit"/>
              </a:rPr>
              <a:t>distanceCm</a:t>
            </a:r>
            <a:r>
              <a:rPr lang="en-US" sz="1400" b="1" i="0" dirty="0">
                <a:solidFill>
                  <a:schemeClr val="tx1">
                    <a:lumMod val="95000"/>
                    <a:lumOff val="5000"/>
                  </a:schemeClr>
                </a:solidFill>
                <a:effectLst/>
                <a:latin typeface="inherit"/>
              </a:rPr>
              <a:t>); </a:t>
            </a: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 cm "); </a:t>
            </a:r>
          </a:p>
          <a:p>
            <a:pPr algn="l"/>
            <a:r>
              <a:rPr lang="en-US" sz="1400" b="1" i="0" dirty="0">
                <a:solidFill>
                  <a:schemeClr val="tx1">
                    <a:lumMod val="95000"/>
                    <a:lumOff val="5000"/>
                  </a:schemeClr>
                </a:solidFill>
                <a:effectLst/>
                <a:latin typeface="inherit"/>
              </a:rPr>
              <a:t>delay(10);</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lcd.setCursor</a:t>
            </a:r>
            <a:r>
              <a:rPr lang="en-US" sz="1400" b="1" i="0" dirty="0">
                <a:solidFill>
                  <a:schemeClr val="tx1">
                    <a:lumMod val="95000"/>
                    <a:lumOff val="5000"/>
                  </a:schemeClr>
                </a:solidFill>
                <a:effectLst/>
                <a:latin typeface="inherit"/>
              </a:rPr>
              <a:t>(0,1);</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("Angle :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(pos);</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 deg ");</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delay(2000);</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else{</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digitalWrite</a:t>
            </a:r>
            <a:r>
              <a:rPr lang="en-US" sz="1400" b="1" i="0" dirty="0">
                <a:solidFill>
                  <a:schemeClr val="tx1">
                    <a:lumMod val="95000"/>
                    <a:lumOff val="5000"/>
                  </a:schemeClr>
                </a:solidFill>
                <a:effectLst/>
                <a:latin typeface="inherit"/>
              </a:rPr>
              <a:t>(buzzer, LOW);</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digitalWrite</a:t>
            </a:r>
            <a:r>
              <a:rPr lang="en-US" sz="1400" b="1" i="0" dirty="0">
                <a:solidFill>
                  <a:schemeClr val="tx1">
                    <a:lumMod val="95000"/>
                    <a:lumOff val="5000"/>
                  </a:schemeClr>
                </a:solidFill>
                <a:effectLst/>
                <a:latin typeface="inherit"/>
              </a:rPr>
              <a:t>(ledPin1, LOW);</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digitalWrite</a:t>
            </a:r>
            <a:r>
              <a:rPr lang="en-US" sz="1400" b="1" i="0" dirty="0">
                <a:solidFill>
                  <a:schemeClr val="tx1">
                    <a:lumMod val="95000"/>
                    <a:lumOff val="5000"/>
                  </a:schemeClr>
                </a:solidFill>
                <a:effectLst/>
                <a:latin typeface="inherit"/>
              </a:rPr>
              <a:t>(ledPin2, LOW);</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Liberation Mono"/>
              </a:rPr>
              <a:t> </a:t>
            </a:r>
          </a:p>
          <a:p>
            <a:pPr algn="l"/>
            <a:r>
              <a:rPr lang="en-US" sz="1400" b="1" i="0" dirty="0" err="1">
                <a:solidFill>
                  <a:schemeClr val="tx1">
                    <a:lumMod val="95000"/>
                    <a:lumOff val="5000"/>
                  </a:schemeClr>
                </a:solidFill>
                <a:effectLst/>
                <a:latin typeface="inherit"/>
              </a:rPr>
              <a:t>lcd.setCursor</a:t>
            </a:r>
            <a:r>
              <a:rPr lang="en-US" sz="1400" b="1" i="0" dirty="0">
                <a:solidFill>
                  <a:schemeClr val="tx1">
                    <a:lumMod val="95000"/>
                    <a:lumOff val="5000"/>
                  </a:schemeClr>
                </a:solidFill>
                <a:effectLst/>
                <a:latin typeface="inherit"/>
              </a:rPr>
              <a:t>(0,0);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("Distance: ");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a:t>
            </a:r>
            <a:r>
              <a:rPr lang="en-US" sz="1400" b="1" i="0" dirty="0" err="1">
                <a:solidFill>
                  <a:schemeClr val="tx1">
                    <a:lumMod val="95000"/>
                    <a:lumOff val="5000"/>
                  </a:schemeClr>
                </a:solidFill>
                <a:effectLst/>
                <a:latin typeface="inherit"/>
              </a:rPr>
              <a:t>distanceCm</a:t>
            </a:r>
            <a:r>
              <a:rPr lang="en-US" sz="1400" b="1" i="0" dirty="0">
                <a:solidFill>
                  <a:schemeClr val="tx1">
                    <a:lumMod val="95000"/>
                    <a:lumOff val="5000"/>
                  </a:schemeClr>
                </a:solidFill>
                <a:effectLst/>
                <a:latin typeface="inherit"/>
              </a:rPr>
              <a:t>);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 cm ");</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delay(10);</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lcd.setCursor</a:t>
            </a:r>
            <a:r>
              <a:rPr lang="en-US" sz="1400" b="1" i="0" dirty="0">
                <a:solidFill>
                  <a:schemeClr val="tx1">
                    <a:lumMod val="95000"/>
                    <a:lumOff val="5000"/>
                  </a:schemeClr>
                </a:solidFill>
                <a:effectLst/>
                <a:latin typeface="inherit"/>
              </a:rPr>
              <a:t>(0,1);</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("Angle : ");</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(pos);</a:t>
            </a:r>
            <a:endParaRPr lang="en-US" sz="1400" b="1" i="0" dirty="0">
              <a:solidFill>
                <a:schemeClr val="tx1">
                  <a:lumMod val="95000"/>
                  <a:lumOff val="5000"/>
                </a:schemeClr>
              </a:solidFill>
              <a:effectLst/>
              <a:latin typeface="Liberation Mono"/>
            </a:endParaRPr>
          </a:p>
          <a:p>
            <a:pPr algn="l"/>
            <a:r>
              <a:rPr lang="en-US" sz="1400" b="1" i="0" dirty="0" err="1">
                <a:solidFill>
                  <a:schemeClr val="tx1">
                    <a:lumMod val="95000"/>
                    <a:lumOff val="5000"/>
                  </a:schemeClr>
                </a:solidFill>
                <a:effectLst/>
                <a:latin typeface="inherit"/>
              </a:rPr>
              <a:t>lcd.print</a:t>
            </a:r>
            <a:r>
              <a:rPr lang="en-US" sz="1400" b="1" i="0" dirty="0">
                <a:solidFill>
                  <a:schemeClr val="tx1">
                    <a:lumMod val="95000"/>
                    <a:lumOff val="5000"/>
                  </a:schemeClr>
                </a:solidFill>
                <a:effectLst/>
                <a:latin typeface="inherit"/>
              </a:rPr>
              <a:t>(" deg ");</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delay(80);</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pPr algn="l"/>
            <a:r>
              <a:rPr lang="en-US" sz="1400" b="1" i="0" dirty="0">
                <a:solidFill>
                  <a:schemeClr val="tx1">
                    <a:lumMod val="95000"/>
                    <a:lumOff val="5000"/>
                  </a:schemeClr>
                </a:solidFill>
                <a:effectLst/>
                <a:latin typeface="inherit"/>
              </a:rPr>
              <a:t>}</a:t>
            </a:r>
            <a:endParaRPr lang="en-US" sz="1400" b="1" i="0" dirty="0">
              <a:solidFill>
                <a:schemeClr val="tx1">
                  <a:lumMod val="95000"/>
                  <a:lumOff val="5000"/>
                </a:schemeClr>
              </a:solidFill>
              <a:effectLst/>
              <a:latin typeface="Liberation Mono"/>
            </a:endParaRPr>
          </a:p>
          <a:p>
            <a:endParaRPr lang="en-US" dirty="0"/>
          </a:p>
        </p:txBody>
      </p:sp>
    </p:spTree>
    <p:extLst>
      <p:ext uri="{BB962C8B-B14F-4D97-AF65-F5344CB8AC3E}">
        <p14:creationId xmlns:p14="http://schemas.microsoft.com/office/powerpoint/2010/main" val="40190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21</a:t>
            </a:fld>
            <a:endParaRPr lang="en-US" dirty="0"/>
          </a:p>
        </p:txBody>
      </p:sp>
      <p:sp>
        <p:nvSpPr>
          <p:cNvPr id="3" name="TextBox 2">
            <a:extLst>
              <a:ext uri="{FF2B5EF4-FFF2-40B4-BE49-F238E27FC236}">
                <a16:creationId xmlns:a16="http://schemas.microsoft.com/office/drawing/2014/main" id="{5A95BEC1-5C68-2BAF-CF3F-AA1D46CA3623}"/>
              </a:ext>
            </a:extLst>
          </p:cNvPr>
          <p:cNvSpPr txBox="1"/>
          <p:nvPr/>
        </p:nvSpPr>
        <p:spPr>
          <a:xfrm>
            <a:off x="5910043" y="444509"/>
            <a:ext cx="2873229" cy="369332"/>
          </a:xfrm>
          <a:prstGeom prst="rect">
            <a:avLst/>
          </a:prstGeom>
          <a:noFill/>
          <a:ln>
            <a:solidFill>
              <a:schemeClr val="tx2"/>
            </a:solidFill>
          </a:ln>
          <a:effectLst>
            <a:glow rad="63500">
              <a:schemeClr val="accent5">
                <a:satMod val="175000"/>
                <a:alpha val="40000"/>
              </a:schemeClr>
            </a:glow>
          </a:effectLst>
        </p:spPr>
        <p:txBody>
          <a:bodyPr wrap="square">
            <a:spAutoFit/>
          </a:bodyPr>
          <a:lstStyle/>
          <a:p>
            <a:r>
              <a:rPr lang="en-US" b="1" dirty="0"/>
              <a:t>How the System Works</a:t>
            </a:r>
          </a:p>
        </p:txBody>
      </p:sp>
      <p:sp>
        <p:nvSpPr>
          <p:cNvPr id="5" name="TextBox 4">
            <a:extLst>
              <a:ext uri="{FF2B5EF4-FFF2-40B4-BE49-F238E27FC236}">
                <a16:creationId xmlns:a16="http://schemas.microsoft.com/office/drawing/2014/main" id="{1B0D7E28-8F0E-03DD-80EE-73DB0CDB7E98}"/>
              </a:ext>
            </a:extLst>
          </p:cNvPr>
          <p:cNvSpPr txBox="1"/>
          <p:nvPr/>
        </p:nvSpPr>
        <p:spPr>
          <a:xfrm>
            <a:off x="5092117" y="1206987"/>
            <a:ext cx="5704514" cy="1754326"/>
          </a:xfrm>
          <a:prstGeom prst="rect">
            <a:avLst/>
          </a:prstGeom>
          <a:noFill/>
        </p:spPr>
        <p:txBody>
          <a:bodyPr wrap="square" rtlCol="0">
            <a:spAutoFit/>
          </a:bodyPr>
          <a:lstStyle/>
          <a:p>
            <a:r>
              <a:rPr lang="en-US" b="0" i="0" dirty="0">
                <a:solidFill>
                  <a:srgbClr val="000000"/>
                </a:solidFill>
                <a:effectLst/>
              </a:rPr>
              <a:t>Arduino board sends a signal of +5V to the trig pin of Ultrasonic Sensor HC-SR04 which triggers the sensor. Then it provides rotational action at the servo motor mechanically fitted along with ultrasonic Sensor HC-SR04 so that it can detect the moving objects and locate within 180 degrees.</a:t>
            </a:r>
            <a:endParaRPr lang="en-US" dirty="0"/>
          </a:p>
        </p:txBody>
      </p:sp>
    </p:spTree>
    <p:extLst>
      <p:ext uri="{BB962C8B-B14F-4D97-AF65-F5344CB8AC3E}">
        <p14:creationId xmlns:p14="http://schemas.microsoft.com/office/powerpoint/2010/main" val="1703811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22</a:t>
            </a:fld>
            <a:endParaRPr lang="en-US" dirty="0"/>
          </a:p>
        </p:txBody>
      </p:sp>
      <p:pic>
        <p:nvPicPr>
          <p:cNvPr id="2" name="Picture 1">
            <a:extLst>
              <a:ext uri="{FF2B5EF4-FFF2-40B4-BE49-F238E27FC236}">
                <a16:creationId xmlns:a16="http://schemas.microsoft.com/office/drawing/2014/main" id="{53D974BA-49FD-2565-0C96-B16E449B60DC}"/>
              </a:ext>
            </a:extLst>
          </p:cNvPr>
          <p:cNvPicPr>
            <a:picLocks noChangeAspect="1"/>
          </p:cNvPicPr>
          <p:nvPr/>
        </p:nvPicPr>
        <p:blipFill>
          <a:blip r:embed="rId2"/>
          <a:stretch>
            <a:fillRect/>
          </a:stretch>
        </p:blipFill>
        <p:spPr>
          <a:xfrm>
            <a:off x="4636295" y="323170"/>
            <a:ext cx="5455662" cy="6211660"/>
          </a:xfrm>
          <a:prstGeom prst="rect">
            <a:avLst/>
          </a:prstGeom>
        </p:spPr>
      </p:pic>
    </p:spTree>
    <p:extLst>
      <p:ext uri="{BB962C8B-B14F-4D97-AF65-F5344CB8AC3E}">
        <p14:creationId xmlns:p14="http://schemas.microsoft.com/office/powerpoint/2010/main" val="271907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23</a:t>
            </a:fld>
            <a:endParaRPr lang="en-US" dirty="0"/>
          </a:p>
        </p:txBody>
      </p:sp>
      <p:sp>
        <p:nvSpPr>
          <p:cNvPr id="2" name="TextBox 1">
            <a:extLst>
              <a:ext uri="{FF2B5EF4-FFF2-40B4-BE49-F238E27FC236}">
                <a16:creationId xmlns:a16="http://schemas.microsoft.com/office/drawing/2014/main" id="{CF847CDB-32CE-2DF9-E31A-307DFE4BCC63}"/>
              </a:ext>
            </a:extLst>
          </p:cNvPr>
          <p:cNvSpPr txBox="1"/>
          <p:nvPr/>
        </p:nvSpPr>
        <p:spPr>
          <a:xfrm>
            <a:off x="3599680" y="1293646"/>
            <a:ext cx="7754119" cy="3693319"/>
          </a:xfrm>
          <a:prstGeom prst="rect">
            <a:avLst/>
          </a:prstGeom>
          <a:noFill/>
        </p:spPr>
        <p:txBody>
          <a:bodyPr wrap="square" rtlCol="0">
            <a:spAutoFit/>
          </a:bodyPr>
          <a:lstStyle/>
          <a:p>
            <a:pPr algn="l"/>
            <a:r>
              <a:rPr lang="en-US" b="0" i="0" dirty="0">
                <a:solidFill>
                  <a:srgbClr val="000000"/>
                </a:solidFill>
                <a:effectLst/>
              </a:rPr>
              <a:t>The Arduino sends a HIGH pulse width of (10 S) on the TRIGGER pin of the sensor to regenerate a series of</a:t>
            </a:r>
            <a:br>
              <a:rPr lang="en-US" b="0" i="0" dirty="0">
                <a:solidFill>
                  <a:srgbClr val="000000"/>
                </a:solidFill>
                <a:effectLst/>
              </a:rPr>
            </a:br>
            <a:r>
              <a:rPr lang="en-US" b="0" i="0" dirty="0">
                <a:solidFill>
                  <a:srgbClr val="000000"/>
                </a:solidFill>
                <a:effectLst/>
              </a:rPr>
              <a:t>ultrasonic waves that propagate through the air until it touches an obstacle and returns in the opposite direction towards the sensor pin ECHO. The sensor detects the width of the pulse to calculate the distance.</a:t>
            </a:r>
            <a:br>
              <a:rPr lang="en-US" b="0" i="0" dirty="0">
                <a:solidFill>
                  <a:srgbClr val="000000"/>
                </a:solidFill>
                <a:effectLst/>
              </a:rPr>
            </a:br>
            <a:r>
              <a:rPr lang="en-US" b="0" i="0" dirty="0">
                <a:solidFill>
                  <a:srgbClr val="000000"/>
                </a:solidFill>
                <a:effectLst/>
              </a:rPr>
              <a:t>The signal on pin ECHO the sensor remains at the HIGH position during transmission, thereby measuring the duration of the round trip of ultrasound and thus determine the distance.</a:t>
            </a:r>
          </a:p>
          <a:p>
            <a:pPr algn="l"/>
            <a:r>
              <a:rPr lang="en-US" b="0" i="0" dirty="0">
                <a:solidFill>
                  <a:srgbClr val="000000"/>
                </a:solidFill>
                <a:effectLst/>
              </a:rPr>
              <a:t>The LCD display displays the calculated distance and the angle of rotation. The buzzer is an additional component, it rings when there is a detection (Tone1 and Tone2) along with LEDs. Both LEDs along with the buzzer determine the field where the object is located (near or distant).</a:t>
            </a:r>
          </a:p>
          <a:p>
            <a:endParaRPr lang="en-US" dirty="0"/>
          </a:p>
        </p:txBody>
      </p:sp>
    </p:spTree>
    <p:extLst>
      <p:ext uri="{BB962C8B-B14F-4D97-AF65-F5344CB8AC3E}">
        <p14:creationId xmlns:p14="http://schemas.microsoft.com/office/powerpoint/2010/main" val="3112885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24</a:t>
            </a:fld>
            <a:endParaRPr lang="en-US" dirty="0"/>
          </a:p>
        </p:txBody>
      </p:sp>
      <p:sp>
        <p:nvSpPr>
          <p:cNvPr id="2" name="TextBox 1">
            <a:extLst>
              <a:ext uri="{FF2B5EF4-FFF2-40B4-BE49-F238E27FC236}">
                <a16:creationId xmlns:a16="http://schemas.microsoft.com/office/drawing/2014/main" id="{CF847CDB-32CE-2DF9-E31A-307DFE4BCC63}"/>
              </a:ext>
            </a:extLst>
          </p:cNvPr>
          <p:cNvSpPr txBox="1"/>
          <p:nvPr/>
        </p:nvSpPr>
        <p:spPr>
          <a:xfrm>
            <a:off x="6745552" y="865807"/>
            <a:ext cx="1542772" cy="369332"/>
          </a:xfrm>
          <a:prstGeom prst="rect">
            <a:avLst/>
          </a:prstGeom>
          <a:noFill/>
          <a:ln>
            <a:solidFill>
              <a:schemeClr val="tx2"/>
            </a:solidFill>
          </a:ln>
          <a:effectLst>
            <a:glow rad="63500">
              <a:schemeClr val="accent5">
                <a:satMod val="175000"/>
                <a:alpha val="40000"/>
              </a:schemeClr>
            </a:glow>
          </a:effectLst>
        </p:spPr>
        <p:txBody>
          <a:bodyPr wrap="square" rtlCol="0">
            <a:spAutoFit/>
          </a:bodyPr>
          <a:lstStyle/>
          <a:p>
            <a:r>
              <a:rPr lang="en-US" b="1" dirty="0"/>
              <a:t>Conclusion</a:t>
            </a:r>
          </a:p>
        </p:txBody>
      </p:sp>
      <p:sp>
        <p:nvSpPr>
          <p:cNvPr id="3" name="TextBox 2">
            <a:extLst>
              <a:ext uri="{FF2B5EF4-FFF2-40B4-BE49-F238E27FC236}">
                <a16:creationId xmlns:a16="http://schemas.microsoft.com/office/drawing/2014/main" id="{3098E3BE-BCEE-89F2-F2C9-13C6878419D1}"/>
              </a:ext>
            </a:extLst>
          </p:cNvPr>
          <p:cNvSpPr txBox="1"/>
          <p:nvPr/>
        </p:nvSpPr>
        <p:spPr>
          <a:xfrm>
            <a:off x="4991451" y="2206305"/>
            <a:ext cx="6082017" cy="2585323"/>
          </a:xfrm>
          <a:prstGeom prst="rect">
            <a:avLst/>
          </a:prstGeom>
          <a:noFill/>
        </p:spPr>
        <p:txBody>
          <a:bodyPr wrap="square" rtlCol="0">
            <a:spAutoFit/>
          </a:bodyPr>
          <a:lstStyle/>
          <a:p>
            <a:r>
              <a:rPr lang="en-US" i="0" dirty="0">
                <a:solidFill>
                  <a:schemeClr val="tx1">
                    <a:lumMod val="95000"/>
                    <a:lumOff val="5000"/>
                  </a:schemeClr>
                </a:solidFill>
                <a:effectLst/>
                <a:latin typeface="arial" panose="020B0604020202020204" pitchFamily="34" charset="0"/>
              </a:rPr>
              <a:t>It detects the object by transmitting ultrasonic waves and converts the reflected waves into an electrical signal. These sound waves travel faster than the speed of the sound that humans can hear. It has two main components: the transmitter &amp; receiver.</a:t>
            </a:r>
          </a:p>
          <a:p>
            <a:endParaRPr lang="en-US" dirty="0">
              <a:solidFill>
                <a:schemeClr val="tx1">
                  <a:lumMod val="95000"/>
                  <a:lumOff val="5000"/>
                </a:schemeClr>
              </a:solidFill>
              <a:latin typeface="arial" panose="020B0604020202020204" pitchFamily="34" charset="0"/>
            </a:endParaRPr>
          </a:p>
          <a:p>
            <a:r>
              <a:rPr lang="en-US" dirty="0">
                <a:solidFill>
                  <a:schemeClr val="tx1">
                    <a:lumMod val="95000"/>
                    <a:lumOff val="5000"/>
                  </a:schemeClr>
                </a:solidFill>
                <a:latin typeface="arial" panose="020B0604020202020204" pitchFamily="34" charset="0"/>
              </a:rPr>
              <a:t>It used in Army boats and fighting </a:t>
            </a:r>
            <a:r>
              <a:rPr lang="en-US" dirty="0" err="1">
                <a:solidFill>
                  <a:schemeClr val="tx1">
                    <a:lumMod val="95000"/>
                    <a:lumOff val="5000"/>
                  </a:schemeClr>
                </a:solidFill>
                <a:latin typeface="arial" panose="020B0604020202020204" pitchFamily="34" charset="0"/>
              </a:rPr>
              <a:t>Planes.Also</a:t>
            </a:r>
            <a:r>
              <a:rPr lang="en-US" dirty="0">
                <a:solidFill>
                  <a:schemeClr val="tx1">
                    <a:lumMod val="95000"/>
                    <a:lumOff val="5000"/>
                  </a:schemeClr>
                </a:solidFill>
                <a:latin typeface="arial" panose="020B0604020202020204" pitchFamily="34" charset="0"/>
              </a:rPr>
              <a:t> </a:t>
            </a:r>
            <a:r>
              <a:rPr lang="en-US" i="0" dirty="0">
                <a:solidFill>
                  <a:schemeClr val="tx1">
                    <a:lumMod val="95000"/>
                    <a:lumOff val="5000"/>
                  </a:schemeClr>
                </a:solidFill>
                <a:effectLst/>
                <a:latin typeface="arial" panose="020B0604020202020204" pitchFamily="34" charset="0"/>
              </a:rPr>
              <a:t>used for air-traffic control at airports, and long range surveillance and early-warning systems</a:t>
            </a:r>
            <a:r>
              <a:rPr lang="en-US" b="0" i="0" dirty="0">
                <a:solidFill>
                  <a:srgbClr val="BDC1C6"/>
                </a:solidFill>
                <a:effectLst/>
                <a:latin typeface="arial" panose="020B0604020202020204" pitchFamily="34" charset="0"/>
              </a:rPr>
              <a:t>.</a:t>
            </a:r>
            <a:endParaRPr lang="en-US" dirty="0">
              <a:solidFill>
                <a:schemeClr val="tx1">
                  <a:lumMod val="95000"/>
                  <a:lumOff val="5000"/>
                </a:schemeClr>
              </a:solidFill>
            </a:endParaRPr>
          </a:p>
        </p:txBody>
      </p:sp>
    </p:spTree>
    <p:extLst>
      <p:ext uri="{BB962C8B-B14F-4D97-AF65-F5344CB8AC3E}">
        <p14:creationId xmlns:p14="http://schemas.microsoft.com/office/powerpoint/2010/main" val="3265883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a:ln>
            <a:solidFill>
              <a:schemeClr val="tx2"/>
            </a:solidFill>
          </a:ln>
          <a:effectLst>
            <a:glow rad="63500">
              <a:schemeClr val="accent5">
                <a:satMod val="175000"/>
                <a:alpha val="40000"/>
              </a:schemeClr>
            </a:glow>
            <a:softEdge rad="12700"/>
          </a:effectLst>
        </p:spPr>
        <p:txBody>
          <a:bodyPr/>
          <a:lstStyle/>
          <a:p>
            <a:pPr algn="ctr"/>
            <a:r>
              <a:rPr lang="en-US" dirty="0"/>
              <a:t>  Thank You !</a:t>
            </a:r>
          </a:p>
        </p:txBody>
      </p:sp>
    </p:spTree>
    <p:extLst>
      <p:ext uri="{BB962C8B-B14F-4D97-AF65-F5344CB8AC3E}">
        <p14:creationId xmlns:p14="http://schemas.microsoft.com/office/powerpoint/2010/main" val="70778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8D291D7-A295-7740-2E08-7D642F1AF167}"/>
              </a:ext>
            </a:extLst>
          </p:cNvPr>
          <p:cNvSpPr txBox="1"/>
          <p:nvPr/>
        </p:nvSpPr>
        <p:spPr>
          <a:xfrm>
            <a:off x="2600274" y="1291905"/>
            <a:ext cx="2214068" cy="523220"/>
          </a:xfrm>
          <a:prstGeom prst="rect">
            <a:avLst/>
          </a:prstGeom>
          <a:noFill/>
          <a:ln>
            <a:solidFill>
              <a:schemeClr val="tx2"/>
            </a:solidFill>
          </a:ln>
          <a:effectLst>
            <a:glow rad="63500">
              <a:schemeClr val="accent5">
                <a:satMod val="175000"/>
                <a:alpha val="40000"/>
              </a:schemeClr>
            </a:glow>
          </a:effectLst>
        </p:spPr>
        <p:txBody>
          <a:bodyPr wrap="none" rtlCol="0">
            <a:spAutoFit/>
          </a:bodyPr>
          <a:lstStyle/>
          <a:p>
            <a:pPr algn="ctr"/>
            <a:r>
              <a:rPr lang="en-US" sz="2800" b="1" dirty="0">
                <a:solidFill>
                  <a:schemeClr val="bg1"/>
                </a:solidFill>
              </a:rPr>
              <a:t>Introduction</a:t>
            </a:r>
          </a:p>
        </p:txBody>
      </p:sp>
      <p:sp>
        <p:nvSpPr>
          <p:cNvPr id="12" name="TextBox 11">
            <a:extLst>
              <a:ext uri="{FF2B5EF4-FFF2-40B4-BE49-F238E27FC236}">
                <a16:creationId xmlns:a16="http://schemas.microsoft.com/office/drawing/2014/main" id="{DB9187F9-14EE-D4DB-FCD5-198D581FFD82}"/>
              </a:ext>
            </a:extLst>
          </p:cNvPr>
          <p:cNvSpPr txBox="1"/>
          <p:nvPr/>
        </p:nvSpPr>
        <p:spPr>
          <a:xfrm>
            <a:off x="1173833" y="2466362"/>
            <a:ext cx="5066950" cy="2862322"/>
          </a:xfrm>
          <a:prstGeom prst="rect">
            <a:avLst/>
          </a:prstGeom>
          <a:noFill/>
          <a:effectLst>
            <a:glow rad="1016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en-US" b="0" i="0" dirty="0">
                <a:solidFill>
                  <a:srgbClr val="FFFFFF"/>
                </a:solidFill>
                <a:effectLst/>
              </a:rPr>
              <a:t>In this project, we have designed Arduino RADAR Model using Ultrasonic Sensor for Detection &amp; Ranging. RADAR is an object detection system that uses radio waves to identify the range, altitude, direction, and speed of the objects. The radar antenna transmits radio wave pulses that bounce off any object in its path. The object returns a portion of the wave received by the receiver which is in line of sight with the transmitter. </a:t>
            </a:r>
          </a:p>
        </p:txBody>
      </p:sp>
      <p:sp>
        <p:nvSpPr>
          <p:cNvPr id="13" name="TextBox 12">
            <a:extLst>
              <a:ext uri="{FF2B5EF4-FFF2-40B4-BE49-F238E27FC236}">
                <a16:creationId xmlns:a16="http://schemas.microsoft.com/office/drawing/2014/main" id="{C2B99A89-0B25-9259-7E35-9659AEEF786A}"/>
              </a:ext>
            </a:extLst>
          </p:cNvPr>
          <p:cNvSpPr txBox="1"/>
          <p:nvPr/>
        </p:nvSpPr>
        <p:spPr>
          <a:xfrm rot="10800000" flipV="1">
            <a:off x="1173833" y="5241257"/>
            <a:ext cx="4149709" cy="1477328"/>
          </a:xfrm>
          <a:prstGeom prst="rect">
            <a:avLst/>
          </a:prstGeom>
          <a:noFill/>
          <a:ln>
            <a:solidFill>
              <a:schemeClr val="tx2">
                <a:lumMod val="60000"/>
                <a:lumOff val="40000"/>
              </a:schemeClr>
            </a:solidFill>
          </a:ln>
          <a:effectLst>
            <a:glow rad="63500">
              <a:schemeClr val="accent4">
                <a:satMod val="175000"/>
                <a:alpha val="40000"/>
              </a:schemeClr>
            </a:glow>
            <a:outerShdw blurRad="50800" dist="38100" dir="2700000" algn="tl" rotWithShape="0">
              <a:prstClr val="black">
                <a:alpha val="40000"/>
              </a:prstClr>
            </a:outerShdw>
            <a:softEdge rad="12700"/>
          </a:effectLst>
        </p:spPr>
        <p:txBody>
          <a:bodyPr wrap="square" rtlCol="0">
            <a:spAutoFit/>
          </a:bodyPr>
          <a:lstStyle/>
          <a:p>
            <a:r>
              <a:rPr lang="en-US" b="0" i="0" dirty="0">
                <a:solidFill>
                  <a:srgbClr val="FFFFFF"/>
                </a:solidFill>
                <a:effectLst>
                  <a:outerShdw blurRad="38100" dist="38100" dir="2700000" algn="tl">
                    <a:srgbClr val="000000">
                      <a:alpha val="43137"/>
                    </a:srgbClr>
                  </a:outerShdw>
                </a:effectLst>
              </a:rPr>
              <a:t>This Arduino RADAR project aims to achieve a radar system prototype based on an Arduino board, capable of detecting stationary and moving objects.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65" name="TextBox 64">
            <a:extLst>
              <a:ext uri="{FF2B5EF4-FFF2-40B4-BE49-F238E27FC236}">
                <a16:creationId xmlns:a16="http://schemas.microsoft.com/office/drawing/2014/main" id="{0E1817F8-CFF8-DC2A-16A9-0AE0BBC1FAE9}"/>
              </a:ext>
            </a:extLst>
          </p:cNvPr>
          <p:cNvSpPr txBox="1"/>
          <p:nvPr/>
        </p:nvSpPr>
        <p:spPr>
          <a:xfrm>
            <a:off x="4828882" y="242651"/>
            <a:ext cx="1513556" cy="461665"/>
          </a:xfrm>
          <a:prstGeom prst="rect">
            <a:avLst/>
          </a:prstGeom>
          <a:noFill/>
          <a:ln>
            <a:solidFill>
              <a:schemeClr val="tx2"/>
            </a:solidFill>
          </a:ln>
          <a:effectLst>
            <a:glow rad="63500">
              <a:schemeClr val="accent5">
                <a:satMod val="175000"/>
                <a:alpha val="40000"/>
              </a:schemeClr>
            </a:glow>
          </a:effectLst>
        </p:spPr>
        <p:txBody>
          <a:bodyPr wrap="none" rtlCol="0">
            <a:spAutoFit/>
          </a:bodyPr>
          <a:lstStyle/>
          <a:p>
            <a:r>
              <a:rPr lang="en-US" sz="2400" b="1" dirty="0"/>
              <a:t>Materials</a:t>
            </a:r>
          </a:p>
        </p:txBody>
      </p:sp>
      <p:sp>
        <p:nvSpPr>
          <p:cNvPr id="66" name="TextBox 65">
            <a:extLst>
              <a:ext uri="{FF2B5EF4-FFF2-40B4-BE49-F238E27FC236}">
                <a16:creationId xmlns:a16="http://schemas.microsoft.com/office/drawing/2014/main" id="{F0132A2B-9D71-F6DD-AB47-8380466FA215}"/>
              </a:ext>
            </a:extLst>
          </p:cNvPr>
          <p:cNvSpPr txBox="1"/>
          <p:nvPr/>
        </p:nvSpPr>
        <p:spPr>
          <a:xfrm>
            <a:off x="7830102" y="3019706"/>
            <a:ext cx="1908343" cy="369332"/>
          </a:xfrm>
          <a:prstGeom prst="rect">
            <a:avLst/>
          </a:prstGeom>
          <a:noFill/>
        </p:spPr>
        <p:txBody>
          <a:bodyPr wrap="none" rtlCol="0">
            <a:spAutoFit/>
          </a:bodyPr>
          <a:lstStyle/>
          <a:p>
            <a:r>
              <a:rPr lang="en-US" dirty="0">
                <a:latin typeface="+mj-lt"/>
              </a:rPr>
              <a:t>U</a:t>
            </a:r>
            <a:r>
              <a:rPr lang="en-US" b="0" i="0" dirty="0">
                <a:effectLst/>
                <a:latin typeface="+mj-lt"/>
              </a:rPr>
              <a:t>ltrasonic Sensor</a:t>
            </a:r>
            <a:endParaRPr lang="en-US" dirty="0">
              <a:latin typeface="+mj-lt"/>
            </a:endParaRPr>
          </a:p>
        </p:txBody>
      </p:sp>
      <p:sp>
        <p:nvSpPr>
          <p:cNvPr id="67" name="TextBox 66">
            <a:extLst>
              <a:ext uri="{FF2B5EF4-FFF2-40B4-BE49-F238E27FC236}">
                <a16:creationId xmlns:a16="http://schemas.microsoft.com/office/drawing/2014/main" id="{885EA362-A410-858B-E850-17303574F6CD}"/>
              </a:ext>
            </a:extLst>
          </p:cNvPr>
          <p:cNvSpPr txBox="1"/>
          <p:nvPr/>
        </p:nvSpPr>
        <p:spPr>
          <a:xfrm>
            <a:off x="2109459" y="3019706"/>
            <a:ext cx="1471941" cy="369332"/>
          </a:xfrm>
          <a:prstGeom prst="rect">
            <a:avLst/>
          </a:prstGeom>
          <a:noFill/>
        </p:spPr>
        <p:txBody>
          <a:bodyPr wrap="none" rtlCol="0">
            <a:spAutoFit/>
          </a:bodyPr>
          <a:lstStyle/>
          <a:p>
            <a:r>
              <a:rPr lang="en-US" dirty="0"/>
              <a:t>Arduino UNO</a:t>
            </a:r>
          </a:p>
        </p:txBody>
      </p:sp>
      <p:pic>
        <p:nvPicPr>
          <p:cNvPr id="69" name="Picture 68">
            <a:extLst>
              <a:ext uri="{FF2B5EF4-FFF2-40B4-BE49-F238E27FC236}">
                <a16:creationId xmlns:a16="http://schemas.microsoft.com/office/drawing/2014/main" id="{2FF608EA-B78D-C595-03AC-474237E83581}"/>
              </a:ext>
            </a:extLst>
          </p:cNvPr>
          <p:cNvPicPr>
            <a:picLocks noChangeAspect="1"/>
          </p:cNvPicPr>
          <p:nvPr/>
        </p:nvPicPr>
        <p:blipFill>
          <a:blip r:embed="rId2"/>
          <a:stretch>
            <a:fillRect/>
          </a:stretch>
        </p:blipFill>
        <p:spPr>
          <a:xfrm>
            <a:off x="7264866" y="879529"/>
            <a:ext cx="3145872" cy="2033198"/>
          </a:xfrm>
          <a:prstGeom prst="rect">
            <a:avLst/>
          </a:prstGeom>
        </p:spPr>
      </p:pic>
      <p:pic>
        <p:nvPicPr>
          <p:cNvPr id="71" name="Picture 70">
            <a:extLst>
              <a:ext uri="{FF2B5EF4-FFF2-40B4-BE49-F238E27FC236}">
                <a16:creationId xmlns:a16="http://schemas.microsoft.com/office/drawing/2014/main" id="{0100CCA3-D333-CC61-A7B0-A002086BB4DE}"/>
              </a:ext>
            </a:extLst>
          </p:cNvPr>
          <p:cNvPicPr>
            <a:picLocks noChangeAspect="1"/>
          </p:cNvPicPr>
          <p:nvPr/>
        </p:nvPicPr>
        <p:blipFill>
          <a:blip r:embed="rId3"/>
          <a:stretch>
            <a:fillRect/>
          </a:stretch>
        </p:blipFill>
        <p:spPr>
          <a:xfrm>
            <a:off x="648266" y="879529"/>
            <a:ext cx="4175023" cy="2033198"/>
          </a:xfrm>
          <a:prstGeom prst="rect">
            <a:avLst/>
          </a:prstGeom>
        </p:spPr>
      </p:pic>
      <p:sp>
        <p:nvSpPr>
          <p:cNvPr id="72" name="TextBox 71">
            <a:extLst>
              <a:ext uri="{FF2B5EF4-FFF2-40B4-BE49-F238E27FC236}">
                <a16:creationId xmlns:a16="http://schemas.microsoft.com/office/drawing/2014/main" id="{329BA143-D8DC-805A-63F3-4700CC18586E}"/>
              </a:ext>
            </a:extLst>
          </p:cNvPr>
          <p:cNvSpPr txBox="1"/>
          <p:nvPr/>
        </p:nvSpPr>
        <p:spPr>
          <a:xfrm>
            <a:off x="2194289" y="6075216"/>
            <a:ext cx="1387111" cy="369332"/>
          </a:xfrm>
          <a:prstGeom prst="rect">
            <a:avLst/>
          </a:prstGeom>
          <a:noFill/>
        </p:spPr>
        <p:txBody>
          <a:bodyPr wrap="none" rtlCol="0">
            <a:spAutoFit/>
          </a:bodyPr>
          <a:lstStyle/>
          <a:p>
            <a:r>
              <a:rPr lang="en-US" dirty="0"/>
              <a:t>Servo Motor</a:t>
            </a:r>
          </a:p>
        </p:txBody>
      </p:sp>
      <p:pic>
        <p:nvPicPr>
          <p:cNvPr id="74" name="Picture 73">
            <a:extLst>
              <a:ext uri="{FF2B5EF4-FFF2-40B4-BE49-F238E27FC236}">
                <a16:creationId xmlns:a16="http://schemas.microsoft.com/office/drawing/2014/main" id="{96F87FD2-A283-B116-0B90-7CC0D2EBC3C9}"/>
              </a:ext>
            </a:extLst>
          </p:cNvPr>
          <p:cNvPicPr>
            <a:picLocks noChangeAspect="1"/>
          </p:cNvPicPr>
          <p:nvPr/>
        </p:nvPicPr>
        <p:blipFill>
          <a:blip r:embed="rId4"/>
          <a:stretch>
            <a:fillRect/>
          </a:stretch>
        </p:blipFill>
        <p:spPr>
          <a:xfrm>
            <a:off x="1215383" y="3724818"/>
            <a:ext cx="3977401" cy="2027294"/>
          </a:xfrm>
          <a:prstGeom prst="rect">
            <a:avLst/>
          </a:prstGeom>
        </p:spPr>
      </p:pic>
      <p:pic>
        <p:nvPicPr>
          <p:cNvPr id="76" name="Picture 75">
            <a:extLst>
              <a:ext uri="{FF2B5EF4-FFF2-40B4-BE49-F238E27FC236}">
                <a16:creationId xmlns:a16="http://schemas.microsoft.com/office/drawing/2014/main" id="{134739C1-B0F9-80DD-4AB2-DA9D15B5181D}"/>
              </a:ext>
            </a:extLst>
          </p:cNvPr>
          <p:cNvPicPr>
            <a:picLocks noChangeAspect="1"/>
          </p:cNvPicPr>
          <p:nvPr/>
        </p:nvPicPr>
        <p:blipFill>
          <a:blip r:embed="rId5"/>
          <a:stretch>
            <a:fillRect/>
          </a:stretch>
        </p:blipFill>
        <p:spPr>
          <a:xfrm>
            <a:off x="7608815" y="3724818"/>
            <a:ext cx="2667699" cy="2315255"/>
          </a:xfrm>
          <a:prstGeom prst="rect">
            <a:avLst/>
          </a:prstGeom>
        </p:spPr>
      </p:pic>
      <p:sp>
        <p:nvSpPr>
          <p:cNvPr id="77" name="TextBox 76">
            <a:extLst>
              <a:ext uri="{FF2B5EF4-FFF2-40B4-BE49-F238E27FC236}">
                <a16:creationId xmlns:a16="http://schemas.microsoft.com/office/drawing/2014/main" id="{EE301E2B-B0FE-5BAF-A24C-A6228724499F}"/>
              </a:ext>
            </a:extLst>
          </p:cNvPr>
          <p:cNvSpPr txBox="1"/>
          <p:nvPr/>
        </p:nvSpPr>
        <p:spPr>
          <a:xfrm>
            <a:off x="8525755" y="6259882"/>
            <a:ext cx="833818" cy="369332"/>
          </a:xfrm>
          <a:prstGeom prst="rect">
            <a:avLst/>
          </a:prstGeom>
          <a:noFill/>
        </p:spPr>
        <p:txBody>
          <a:bodyPr wrap="none" rtlCol="0">
            <a:spAutoFit/>
          </a:bodyPr>
          <a:lstStyle/>
          <a:p>
            <a:r>
              <a:rPr lang="en-US" dirty="0"/>
              <a:t>Buzzer</a:t>
            </a:r>
          </a:p>
        </p:txBody>
      </p:sp>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5</a:t>
            </a:fld>
            <a:endParaRPr lang="en-US" dirty="0"/>
          </a:p>
        </p:txBody>
      </p:sp>
      <p:sp>
        <p:nvSpPr>
          <p:cNvPr id="65" name="TextBox 64">
            <a:extLst>
              <a:ext uri="{FF2B5EF4-FFF2-40B4-BE49-F238E27FC236}">
                <a16:creationId xmlns:a16="http://schemas.microsoft.com/office/drawing/2014/main" id="{0E1817F8-CFF8-DC2A-16A9-0AE0BBC1FAE9}"/>
              </a:ext>
            </a:extLst>
          </p:cNvPr>
          <p:cNvSpPr txBox="1"/>
          <p:nvPr/>
        </p:nvSpPr>
        <p:spPr>
          <a:xfrm>
            <a:off x="4760570" y="402672"/>
            <a:ext cx="1513556" cy="461665"/>
          </a:xfrm>
          <a:prstGeom prst="rect">
            <a:avLst/>
          </a:prstGeom>
          <a:noFill/>
          <a:ln>
            <a:solidFill>
              <a:schemeClr val="tx2"/>
            </a:solidFill>
          </a:ln>
          <a:effectLst>
            <a:glow rad="63500">
              <a:schemeClr val="accent5">
                <a:satMod val="175000"/>
                <a:alpha val="40000"/>
              </a:schemeClr>
            </a:glow>
          </a:effectLst>
        </p:spPr>
        <p:txBody>
          <a:bodyPr wrap="none" rtlCol="0">
            <a:spAutoFit/>
          </a:bodyPr>
          <a:lstStyle/>
          <a:p>
            <a:r>
              <a:rPr lang="en-US" sz="2400" b="1" dirty="0"/>
              <a:t>Materials</a:t>
            </a:r>
          </a:p>
        </p:txBody>
      </p:sp>
      <p:sp>
        <p:nvSpPr>
          <p:cNvPr id="2" name="TextBox 1">
            <a:extLst>
              <a:ext uri="{FF2B5EF4-FFF2-40B4-BE49-F238E27FC236}">
                <a16:creationId xmlns:a16="http://schemas.microsoft.com/office/drawing/2014/main" id="{45944AFF-6601-65CE-879E-39C607380DF8}"/>
              </a:ext>
            </a:extLst>
          </p:cNvPr>
          <p:cNvSpPr txBox="1"/>
          <p:nvPr/>
        </p:nvSpPr>
        <p:spPr>
          <a:xfrm>
            <a:off x="6476300" y="1635852"/>
            <a:ext cx="3867325" cy="1631216"/>
          </a:xfrm>
          <a:prstGeom prst="rect">
            <a:avLst/>
          </a:prstGeom>
          <a:noFill/>
        </p:spPr>
        <p:txBody>
          <a:bodyPr wrap="square" rtlCol="0">
            <a:spAutoFit/>
          </a:bodyPr>
          <a:lstStyle/>
          <a:p>
            <a:r>
              <a:rPr lang="en-US" sz="3200" dirty="0"/>
              <a:t>More to go-</a:t>
            </a:r>
          </a:p>
          <a:p>
            <a:endParaRPr lang="en-US" sz="3200" dirty="0"/>
          </a:p>
          <a:p>
            <a:r>
              <a:rPr lang="en-US" dirty="0"/>
              <a:t>LCD </a:t>
            </a:r>
            <a:r>
              <a:rPr lang="en-US" dirty="0" err="1"/>
              <a:t>Display,Potentiometer,LED</a:t>
            </a:r>
            <a:r>
              <a:rPr lang="en-US" dirty="0"/>
              <a:t>,</a:t>
            </a:r>
          </a:p>
          <a:p>
            <a:r>
              <a:rPr lang="en-US" dirty="0"/>
              <a:t>Connecting </a:t>
            </a:r>
            <a:r>
              <a:rPr lang="en-US" dirty="0" err="1"/>
              <a:t>Wires,Breadboard</a:t>
            </a:r>
            <a:r>
              <a:rPr lang="en-US" dirty="0"/>
              <a:t>.</a:t>
            </a:r>
          </a:p>
        </p:txBody>
      </p:sp>
    </p:spTree>
    <p:extLst>
      <p:ext uri="{BB962C8B-B14F-4D97-AF65-F5344CB8AC3E}">
        <p14:creationId xmlns:p14="http://schemas.microsoft.com/office/powerpoint/2010/main" val="24346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6D4DE97-1B4D-ED96-0153-590BC49F0AA2}"/>
              </a:ext>
            </a:extLst>
          </p:cNvPr>
          <p:cNvSpPr txBox="1"/>
          <p:nvPr/>
        </p:nvSpPr>
        <p:spPr>
          <a:xfrm>
            <a:off x="3624044" y="578840"/>
            <a:ext cx="3171038" cy="369332"/>
          </a:xfrm>
          <a:prstGeom prst="rect">
            <a:avLst/>
          </a:prstGeom>
          <a:solidFill>
            <a:schemeClr val="tx1"/>
          </a:solidFill>
          <a:ln>
            <a:solidFill>
              <a:schemeClr val="tx2">
                <a:lumMod val="40000"/>
                <a:lumOff val="60000"/>
              </a:schemeClr>
            </a:solidFill>
          </a:ln>
          <a:effectLst>
            <a:glow rad="101600">
              <a:schemeClr val="accent5">
                <a:satMod val="175000"/>
                <a:alpha val="40000"/>
              </a:schemeClr>
            </a:glow>
          </a:effectLst>
        </p:spPr>
        <p:txBody>
          <a:bodyPr wrap="square" rtlCol="0">
            <a:spAutoFit/>
          </a:bodyPr>
          <a:lstStyle/>
          <a:p>
            <a:pPr algn="ctr"/>
            <a:r>
              <a:rPr lang="en-US" dirty="0">
                <a:solidFill>
                  <a:schemeClr val="bg1"/>
                </a:solidFill>
              </a:rPr>
              <a:t>How The Materials Work</a:t>
            </a:r>
          </a:p>
        </p:txBody>
      </p:sp>
      <p:sp>
        <p:nvSpPr>
          <p:cNvPr id="30" name="TextBox 29">
            <a:extLst>
              <a:ext uri="{FF2B5EF4-FFF2-40B4-BE49-F238E27FC236}">
                <a16:creationId xmlns:a16="http://schemas.microsoft.com/office/drawing/2014/main" id="{4BBC9F01-0632-AC58-C3F7-869580136B33}"/>
              </a:ext>
            </a:extLst>
          </p:cNvPr>
          <p:cNvSpPr txBox="1"/>
          <p:nvPr/>
        </p:nvSpPr>
        <p:spPr>
          <a:xfrm>
            <a:off x="1795244" y="1669410"/>
            <a:ext cx="6509857" cy="5218352"/>
          </a:xfrm>
          <a:prstGeom prst="rect">
            <a:avLst/>
          </a:prstGeom>
          <a:noFill/>
          <a:effectLst>
            <a:glow rad="63500">
              <a:schemeClr val="accent2">
                <a:satMod val="175000"/>
                <a:alpha val="40000"/>
              </a:schemeClr>
            </a:glow>
          </a:effectLst>
        </p:spPr>
        <p:txBody>
          <a:bodyPr wrap="square" rtlCol="0">
            <a:spAutoFit/>
          </a:bodyPr>
          <a:lstStyle/>
          <a:p>
            <a:pPr marL="0" marR="0">
              <a:lnSpc>
                <a:spcPct val="115000"/>
              </a:lnSpc>
              <a:spcBef>
                <a:spcPts val="0"/>
              </a:spcBef>
              <a:spcAft>
                <a:spcPts val="0"/>
              </a:spcAft>
            </a:pPr>
            <a:r>
              <a:rPr lang="en-US" sz="1800" b="1" dirty="0">
                <a:solidFill>
                  <a:schemeClr val="bg1"/>
                </a:solidFill>
                <a:effectLst/>
                <a:latin typeface="+mj-lt"/>
                <a:ea typeface="Arial" panose="020B0604020202020204" pitchFamily="34" charset="0"/>
              </a:rPr>
              <a:t>Introduction of Arduino uno:</a:t>
            </a:r>
          </a:p>
          <a:p>
            <a:pPr marL="0" marR="0">
              <a:lnSpc>
                <a:spcPct val="115000"/>
              </a:lnSpc>
              <a:spcBef>
                <a:spcPts val="0"/>
              </a:spcBef>
              <a:spcAft>
                <a:spcPts val="0"/>
              </a:spcAft>
            </a:pPr>
            <a:r>
              <a:rPr lang="en-US" sz="1400" dirty="0">
                <a:solidFill>
                  <a:schemeClr val="bg1"/>
                </a:solidFill>
                <a:effectLst/>
                <a:latin typeface="+mj-lt"/>
                <a:ea typeface="Arial" panose="020B0604020202020204" pitchFamily="34" charset="0"/>
              </a:rPr>
              <a:t>Arduino can receive input signals from various sensors and inputs. By controlling light sources, motors, or other actuators, Arduino can change the surrounding environment. Arduino is able to run independently or communicate with software running on a computer . The open-source Arduino IDE, which is free to download, makes it easy for you to write code, upload it to the board and come up with your own interactive devices.</a:t>
            </a:r>
          </a:p>
          <a:p>
            <a:pPr marL="0" marR="0">
              <a:lnSpc>
                <a:spcPct val="115000"/>
              </a:lnSpc>
              <a:spcBef>
                <a:spcPts val="0"/>
              </a:spcBef>
              <a:spcAft>
                <a:spcPts val="0"/>
              </a:spcAft>
            </a:pPr>
            <a:endParaRPr lang="en-US" sz="1400" dirty="0">
              <a:solidFill>
                <a:schemeClr val="bg1"/>
              </a:solidFill>
              <a:latin typeface="+mj-lt"/>
              <a:ea typeface="Arial" panose="020B0604020202020204" pitchFamily="34" charset="0"/>
            </a:endParaRPr>
          </a:p>
          <a:p>
            <a:pPr>
              <a:lnSpc>
                <a:spcPct val="115000"/>
              </a:lnSpc>
            </a:pPr>
            <a:r>
              <a:rPr lang="en-US" sz="1800" b="1" dirty="0">
                <a:solidFill>
                  <a:schemeClr val="bg1"/>
                </a:solidFill>
                <a:effectLst/>
                <a:latin typeface="+mj-lt"/>
                <a:ea typeface="Arial" panose="020B0604020202020204" pitchFamily="34" charset="0"/>
              </a:rPr>
              <a:t>How does </a:t>
            </a:r>
            <a:r>
              <a:rPr lang="en-US" b="1" dirty="0">
                <a:solidFill>
                  <a:schemeClr val="bg1"/>
                </a:solidFill>
                <a:latin typeface="+mj-lt"/>
                <a:ea typeface="Arial" panose="020B0604020202020204" pitchFamily="34" charset="0"/>
              </a:rPr>
              <a:t>A</a:t>
            </a:r>
            <a:r>
              <a:rPr lang="en-US" sz="1800" b="1" dirty="0">
                <a:solidFill>
                  <a:schemeClr val="bg1"/>
                </a:solidFill>
                <a:effectLst/>
                <a:latin typeface="+mj-lt"/>
                <a:ea typeface="Arial" panose="020B0604020202020204" pitchFamily="34" charset="0"/>
              </a:rPr>
              <a:t>rduino uno work : </a:t>
            </a:r>
          </a:p>
          <a:p>
            <a:pPr>
              <a:lnSpc>
                <a:spcPct val="115000"/>
              </a:lnSpc>
            </a:pPr>
            <a:r>
              <a:rPr lang="en-US" sz="1800" b="1" dirty="0">
                <a:solidFill>
                  <a:schemeClr val="bg1"/>
                </a:solidFill>
                <a:effectLst/>
                <a:latin typeface="+mj-lt"/>
                <a:ea typeface="Arial" panose="020B0604020202020204" pitchFamily="34" charset="0"/>
              </a:rPr>
              <a:t> </a:t>
            </a:r>
            <a:r>
              <a:rPr lang="en-US" sz="1800" dirty="0">
                <a:solidFill>
                  <a:schemeClr val="bg1"/>
                </a:solidFill>
                <a:effectLst/>
                <a:latin typeface="+mj-lt"/>
                <a:ea typeface="Arial" panose="020B0604020202020204" pitchFamily="34" charset="0"/>
              </a:rPr>
              <a:t>The Arduino is a board based on an ATMEL AVR microcontroller. Microcontrollers are integrated circuits where instructions can be recorded , which you write with the programming language that you can use in the Arduino IDE environment. These instructions allow you to create programs that interact with the circuitry on the board.</a:t>
            </a:r>
          </a:p>
          <a:p>
            <a:pPr marL="0" marR="0">
              <a:lnSpc>
                <a:spcPct val="115000"/>
              </a:lnSpc>
              <a:spcBef>
                <a:spcPts val="0"/>
              </a:spcBef>
              <a:spcAft>
                <a:spcPts val="0"/>
              </a:spcAft>
            </a:pPr>
            <a:endParaRPr lang="en-US" sz="1400" dirty="0">
              <a:solidFill>
                <a:schemeClr val="bg1"/>
              </a:solidFill>
              <a:effectLst/>
              <a:latin typeface="+mj-lt"/>
              <a:ea typeface="Arial" panose="020B0604020202020204" pitchFamily="34" charset="0"/>
            </a:endParaRPr>
          </a:p>
          <a:p>
            <a:pPr marL="0" marR="0">
              <a:lnSpc>
                <a:spcPct val="115000"/>
              </a:lnSpc>
              <a:spcBef>
                <a:spcPts val="0"/>
              </a:spcBef>
              <a:spcAft>
                <a:spcPts val="0"/>
              </a:spcAft>
            </a:pPr>
            <a:r>
              <a:rPr lang="en-US" sz="1800" dirty="0">
                <a:solidFill>
                  <a:schemeClr val="bg1"/>
                </a:solidFill>
                <a:effectLst/>
                <a:latin typeface="+mj-lt"/>
                <a:ea typeface="Arial" panose="020B0604020202020204" pitchFamily="34" charset="0"/>
              </a:rPr>
              <a:t> </a:t>
            </a:r>
          </a:p>
          <a:p>
            <a:endParaRPr lang="en-US" dirty="0">
              <a:solidFill>
                <a:schemeClr val="bg1"/>
              </a:solidFill>
            </a:endParaRPr>
          </a:p>
        </p:txBody>
      </p:sp>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7</a:t>
            </a:fld>
            <a:endParaRPr lang="en-US" dirty="0"/>
          </a:p>
        </p:txBody>
      </p:sp>
      <p:sp>
        <p:nvSpPr>
          <p:cNvPr id="32" name="TextBox 31">
            <a:extLst>
              <a:ext uri="{FF2B5EF4-FFF2-40B4-BE49-F238E27FC236}">
                <a16:creationId xmlns:a16="http://schemas.microsoft.com/office/drawing/2014/main" id="{52865EAD-DA73-954B-AA67-60E4215969E5}"/>
              </a:ext>
            </a:extLst>
          </p:cNvPr>
          <p:cNvSpPr txBox="1"/>
          <p:nvPr/>
        </p:nvSpPr>
        <p:spPr>
          <a:xfrm>
            <a:off x="4328720" y="1208015"/>
            <a:ext cx="7025080" cy="2635017"/>
          </a:xfrm>
          <a:prstGeom prst="rect">
            <a:avLst/>
          </a:prstGeom>
          <a:noFill/>
        </p:spPr>
        <p:txBody>
          <a:bodyPr wrap="square" rtlCol="0">
            <a:spAutoFit/>
          </a:bodyPr>
          <a:lstStyle/>
          <a:p>
            <a:r>
              <a:rPr lang="en-US" sz="2000" b="1" dirty="0">
                <a:effectLst/>
                <a:latin typeface="+mj-lt"/>
                <a:ea typeface="Arial" panose="020B0604020202020204" pitchFamily="34" charset="0"/>
              </a:rPr>
              <a:t>Introduction of ultrasonic sensor:</a:t>
            </a:r>
          </a:p>
          <a:p>
            <a:r>
              <a:rPr lang="en-US" sz="1800" dirty="0">
                <a:effectLst/>
                <a:latin typeface="+mj-lt"/>
                <a:ea typeface="Arial" panose="020B0604020202020204" pitchFamily="34" charset="0"/>
              </a:rPr>
              <a:t> An ultrasonic sensor is an electronic device that measures the distance of a target object by emitting ultrasonic sound waves, and converts the reflected sound into an electrical signal. Ultrasonic sensors have two main components: the transmitter (which emits the sound using piezoelectric crystals) and the receiver (which encounters the sound after it has traveled to and from the target).</a:t>
            </a:r>
          </a:p>
          <a:p>
            <a:endParaRPr lang="en-US" dirty="0">
              <a:latin typeface="+mj-lt"/>
            </a:endParaRPr>
          </a:p>
          <a:p>
            <a:pPr marL="0" marR="0">
              <a:lnSpc>
                <a:spcPct val="115000"/>
              </a:lnSpc>
              <a:spcBef>
                <a:spcPts val="0"/>
              </a:spcBef>
              <a:spcAft>
                <a:spcPts val="0"/>
              </a:spcAft>
            </a:pPr>
            <a:endParaRPr lang="en-US" sz="1800" dirty="0">
              <a:effectLst/>
              <a:latin typeface="+mj-lt"/>
              <a:ea typeface="Arial" panose="020B0604020202020204" pitchFamily="34" charset="0"/>
            </a:endParaRPr>
          </a:p>
        </p:txBody>
      </p:sp>
      <p:sp>
        <p:nvSpPr>
          <p:cNvPr id="33" name="TextBox 32">
            <a:extLst>
              <a:ext uri="{FF2B5EF4-FFF2-40B4-BE49-F238E27FC236}">
                <a16:creationId xmlns:a16="http://schemas.microsoft.com/office/drawing/2014/main" id="{E1C08BAB-4921-F7E3-B531-94BFAF787E47}"/>
              </a:ext>
            </a:extLst>
          </p:cNvPr>
          <p:cNvSpPr txBox="1"/>
          <p:nvPr/>
        </p:nvSpPr>
        <p:spPr>
          <a:xfrm>
            <a:off x="4272609" y="3285319"/>
            <a:ext cx="6428047" cy="3873368"/>
          </a:xfrm>
          <a:prstGeom prst="rect">
            <a:avLst/>
          </a:prstGeom>
          <a:noFill/>
        </p:spPr>
        <p:txBody>
          <a:bodyPr wrap="square" rtlCol="0">
            <a:spAutoFit/>
          </a:bodyPr>
          <a:lstStyle/>
          <a:p>
            <a:pPr marL="0" marR="0">
              <a:lnSpc>
                <a:spcPct val="115000"/>
              </a:lnSpc>
              <a:spcBef>
                <a:spcPts val="0"/>
              </a:spcBef>
              <a:spcAft>
                <a:spcPts val="0"/>
              </a:spcAft>
            </a:pPr>
            <a:r>
              <a:rPr lang="en-US" sz="1800" b="1" dirty="0">
                <a:effectLst/>
                <a:latin typeface="+mj-lt"/>
                <a:ea typeface="Times New Roman" panose="02020603050405020304" pitchFamily="18" charset="0"/>
              </a:rPr>
              <a:t>How does work Ultrasonic Sensors  Sensor:</a:t>
            </a:r>
            <a:endParaRPr lang="en-US" sz="1800" dirty="0">
              <a:effectLst/>
              <a:latin typeface="+mj-lt"/>
              <a:ea typeface="Arial" panose="020B0604020202020204" pitchFamily="34" charset="0"/>
            </a:endParaRPr>
          </a:p>
          <a:p>
            <a:pPr marL="0" marR="0">
              <a:lnSpc>
                <a:spcPct val="115000"/>
              </a:lnSpc>
              <a:spcBef>
                <a:spcPts val="0"/>
              </a:spcBef>
              <a:spcAft>
                <a:spcPts val="0"/>
              </a:spcAft>
            </a:pPr>
            <a:r>
              <a:rPr lang="en-US" sz="1800" b="1" dirty="0">
                <a:effectLst/>
                <a:latin typeface="+mj-lt"/>
                <a:ea typeface="Times New Roman" panose="02020603050405020304" pitchFamily="18" charset="0"/>
              </a:rPr>
              <a:t> </a:t>
            </a:r>
            <a:r>
              <a:rPr lang="en-US" sz="1800" dirty="0">
                <a:effectLst/>
                <a:latin typeface="+mj-lt"/>
                <a:ea typeface="Arial" panose="020B0604020202020204" pitchFamily="34" charset="0"/>
              </a:rPr>
              <a:t>Ultrasonic sensors are essentially sound sensors, but they operate at a frequency above human hearing.</a:t>
            </a:r>
          </a:p>
          <a:p>
            <a:pPr marL="0" marR="0">
              <a:lnSpc>
                <a:spcPct val="115000"/>
              </a:lnSpc>
              <a:spcBef>
                <a:spcPts val="0"/>
              </a:spcBef>
              <a:spcAft>
                <a:spcPts val="0"/>
              </a:spcAft>
            </a:pPr>
            <a:r>
              <a:rPr lang="en-US" sz="1800" dirty="0">
                <a:effectLst/>
                <a:latin typeface="+mj-lt"/>
                <a:ea typeface="Arial" panose="020B0604020202020204" pitchFamily="34" charset="0"/>
              </a:rPr>
              <a:t>The sensor sends out a sound wave at a specific frequency. It then listens for that specific sound wave to bounce off of an object and come back . The sensor keeps track of the time between sending the sound wave and the sound wave returning. If you know how fast something is going and how long it is traveling you can find the distance traveled with equation 1.</a:t>
            </a:r>
          </a:p>
          <a:p>
            <a:pPr marL="0" marR="0">
              <a:lnSpc>
                <a:spcPct val="115000"/>
              </a:lnSpc>
              <a:spcBef>
                <a:spcPts val="0"/>
              </a:spcBef>
              <a:spcAft>
                <a:spcPts val="0"/>
              </a:spcAft>
            </a:pPr>
            <a:r>
              <a:rPr lang="en-US" sz="1800" dirty="0">
                <a:effectLst/>
                <a:latin typeface="+mj-lt"/>
                <a:ea typeface="Times New Roman" panose="02020603050405020304" pitchFamily="18" charset="0"/>
              </a:rPr>
              <a:t>Equation 1. </a:t>
            </a:r>
            <a:r>
              <a:rPr lang="en-US" sz="1800" dirty="0">
                <a:effectLst/>
                <a:latin typeface="+mj-lt"/>
                <a:ea typeface="Arial" panose="020B0604020202020204" pitchFamily="34" charset="0"/>
              </a:rPr>
              <a:t>d = v × t</a:t>
            </a:r>
          </a:p>
          <a:p>
            <a:endParaRPr lang="en-US" dirty="0"/>
          </a:p>
        </p:txBody>
      </p:sp>
    </p:spTree>
    <p:extLst>
      <p:ext uri="{BB962C8B-B14F-4D97-AF65-F5344CB8AC3E}">
        <p14:creationId xmlns:p14="http://schemas.microsoft.com/office/powerpoint/2010/main" val="184494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8</a:t>
            </a:fld>
            <a:endParaRPr lang="en-US" dirty="0"/>
          </a:p>
        </p:txBody>
      </p:sp>
      <p:pic>
        <p:nvPicPr>
          <p:cNvPr id="4" name="Picture 3">
            <a:extLst>
              <a:ext uri="{FF2B5EF4-FFF2-40B4-BE49-F238E27FC236}">
                <a16:creationId xmlns:a16="http://schemas.microsoft.com/office/drawing/2014/main" id="{503DA0C2-1D63-FCF2-B568-295080C58057}"/>
              </a:ext>
            </a:extLst>
          </p:cNvPr>
          <p:cNvPicPr>
            <a:picLocks noChangeAspect="1"/>
          </p:cNvPicPr>
          <p:nvPr/>
        </p:nvPicPr>
        <p:blipFill>
          <a:blip r:embed="rId2"/>
          <a:stretch>
            <a:fillRect/>
          </a:stretch>
        </p:blipFill>
        <p:spPr>
          <a:xfrm>
            <a:off x="5342827" y="786488"/>
            <a:ext cx="3784396" cy="2285775"/>
          </a:xfrm>
          <a:prstGeom prst="rect">
            <a:avLst/>
          </a:prstGeom>
        </p:spPr>
      </p:pic>
      <p:sp>
        <p:nvSpPr>
          <p:cNvPr id="5" name="TextBox 4">
            <a:extLst>
              <a:ext uri="{FF2B5EF4-FFF2-40B4-BE49-F238E27FC236}">
                <a16:creationId xmlns:a16="http://schemas.microsoft.com/office/drawing/2014/main" id="{1E20AE40-853C-470F-AFC4-B49D26354A25}"/>
              </a:ext>
            </a:extLst>
          </p:cNvPr>
          <p:cNvSpPr txBox="1"/>
          <p:nvPr/>
        </p:nvSpPr>
        <p:spPr>
          <a:xfrm>
            <a:off x="4630724" y="3514987"/>
            <a:ext cx="5988393" cy="3707169"/>
          </a:xfrm>
          <a:prstGeom prst="rect">
            <a:avLst/>
          </a:prstGeom>
          <a:noFill/>
        </p:spPr>
        <p:txBody>
          <a:bodyPr wrap="square" rtlCol="0">
            <a:spAutoFit/>
          </a:bodyPr>
          <a:lstStyle/>
          <a:p>
            <a:pPr marL="0" marR="0">
              <a:lnSpc>
                <a:spcPct val="115000"/>
              </a:lnSpc>
              <a:spcBef>
                <a:spcPts val="0"/>
              </a:spcBef>
              <a:spcAft>
                <a:spcPts val="0"/>
              </a:spcAft>
            </a:pPr>
            <a:r>
              <a:rPr lang="en-US" sz="1800" dirty="0">
                <a:effectLst/>
                <a:latin typeface="+mj-lt"/>
                <a:ea typeface="Arial" panose="020B0604020202020204" pitchFamily="34" charset="0"/>
              </a:rPr>
              <a:t>The speed of sound can be calculated based on the a variety of atmospheric</a:t>
            </a:r>
          </a:p>
          <a:p>
            <a:pPr marL="0" marR="0">
              <a:lnSpc>
                <a:spcPct val="115000"/>
              </a:lnSpc>
              <a:spcBef>
                <a:spcPts val="0"/>
              </a:spcBef>
              <a:spcAft>
                <a:spcPts val="0"/>
              </a:spcAft>
            </a:pPr>
            <a:r>
              <a:rPr lang="en-US" sz="1800" dirty="0">
                <a:effectLst/>
                <a:latin typeface="+mj-lt"/>
                <a:ea typeface="Arial" panose="020B0604020202020204" pitchFamily="34" charset="0"/>
              </a:rPr>
              <a:t>conditions, including temperature, humidity and pressure. Actually calculating the</a:t>
            </a:r>
          </a:p>
          <a:p>
            <a:pPr marL="0" marR="0">
              <a:lnSpc>
                <a:spcPct val="115000"/>
              </a:lnSpc>
              <a:spcBef>
                <a:spcPts val="0"/>
              </a:spcBef>
              <a:spcAft>
                <a:spcPts val="0"/>
              </a:spcAft>
            </a:pPr>
            <a:r>
              <a:rPr lang="en-US" sz="1800" dirty="0">
                <a:effectLst/>
                <a:latin typeface="+mj-lt"/>
                <a:ea typeface="Arial" panose="020B0604020202020204" pitchFamily="34" charset="0"/>
              </a:rPr>
              <a:t>distance will be shown later on in this document.</a:t>
            </a:r>
          </a:p>
          <a:p>
            <a:pPr marL="0" marR="0">
              <a:lnSpc>
                <a:spcPct val="115000"/>
              </a:lnSpc>
              <a:spcBef>
                <a:spcPts val="0"/>
              </a:spcBef>
              <a:spcAft>
                <a:spcPts val="0"/>
              </a:spcAft>
            </a:pPr>
            <a:r>
              <a:rPr lang="en-US" sz="1800" dirty="0">
                <a:effectLst/>
                <a:latin typeface="+mj-lt"/>
                <a:ea typeface="Arial" panose="020B0604020202020204" pitchFamily="34" charset="0"/>
              </a:rPr>
              <a:t>It should be noted that ultrasonic sensors have a cone of detection, the angle of</a:t>
            </a:r>
          </a:p>
          <a:p>
            <a:r>
              <a:rPr lang="en-US" sz="1800" dirty="0">
                <a:effectLst/>
                <a:latin typeface="+mj-lt"/>
                <a:ea typeface="Arial" panose="020B0604020202020204" pitchFamily="34" charset="0"/>
              </a:rPr>
              <a:t>This cone varies with distance, The ability of a sensor to detect an object also depends on the object's orientation to the sensor. If an object doesn’t present a flat surface to the sensor then it is possible the sound wave will bounce off the object in a way that it does not return to the sensor</a:t>
            </a:r>
            <a:endParaRPr lang="en-US" dirty="0">
              <a:latin typeface="+mj-lt"/>
            </a:endParaRPr>
          </a:p>
        </p:txBody>
      </p:sp>
    </p:spTree>
    <p:extLst>
      <p:ext uri="{BB962C8B-B14F-4D97-AF65-F5344CB8AC3E}">
        <p14:creationId xmlns:p14="http://schemas.microsoft.com/office/powerpoint/2010/main" val="282787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9</a:t>
            </a:fld>
            <a:endParaRPr lang="en-US" dirty="0"/>
          </a:p>
        </p:txBody>
      </p:sp>
      <p:sp>
        <p:nvSpPr>
          <p:cNvPr id="2" name="TextBox 1">
            <a:extLst>
              <a:ext uri="{FF2B5EF4-FFF2-40B4-BE49-F238E27FC236}">
                <a16:creationId xmlns:a16="http://schemas.microsoft.com/office/drawing/2014/main" id="{E2C964A4-1B0B-4CDD-DBC1-3F5D04462490}"/>
              </a:ext>
            </a:extLst>
          </p:cNvPr>
          <p:cNvSpPr txBox="1"/>
          <p:nvPr/>
        </p:nvSpPr>
        <p:spPr>
          <a:xfrm>
            <a:off x="5025008" y="360727"/>
            <a:ext cx="6844940" cy="5855449"/>
          </a:xfrm>
          <a:prstGeom prst="rect">
            <a:avLst/>
          </a:prstGeom>
          <a:noFill/>
        </p:spPr>
        <p:txBody>
          <a:bodyPr wrap="square" rtlCol="0">
            <a:spAutoFit/>
          </a:bodyPr>
          <a:lstStyle/>
          <a:p>
            <a:pPr marL="0" marR="0">
              <a:lnSpc>
                <a:spcPct val="115000"/>
              </a:lnSpc>
              <a:spcBef>
                <a:spcPts val="0"/>
              </a:spcBef>
              <a:spcAft>
                <a:spcPts val="0"/>
              </a:spcAft>
            </a:pPr>
            <a:r>
              <a:rPr lang="en-US" b="1" dirty="0">
                <a:ea typeface="Arial" panose="020B0604020202020204" pitchFamily="34" charset="0"/>
              </a:rPr>
              <a:t>Introduction to</a:t>
            </a:r>
            <a:r>
              <a:rPr lang="en-US" sz="1800" b="1" dirty="0">
                <a:effectLst/>
                <a:ea typeface="Arial" panose="020B0604020202020204" pitchFamily="34" charset="0"/>
              </a:rPr>
              <a:t> Servo </a:t>
            </a:r>
            <a:r>
              <a:rPr lang="en-US" b="1" dirty="0">
                <a:ea typeface="Arial" panose="020B0604020202020204" pitchFamily="34" charset="0"/>
              </a:rPr>
              <a:t>M</a:t>
            </a:r>
            <a:r>
              <a:rPr lang="en-US" sz="1800" b="1" dirty="0">
                <a:effectLst/>
                <a:ea typeface="Arial" panose="020B0604020202020204" pitchFamily="34" charset="0"/>
              </a:rPr>
              <a:t>otor</a:t>
            </a:r>
            <a:endParaRPr lang="en-US" sz="1800" dirty="0">
              <a:effectLst/>
              <a:ea typeface="Arial" panose="020B0604020202020204" pitchFamily="34" charset="0"/>
            </a:endParaRPr>
          </a:p>
          <a:p>
            <a:pPr marL="0" marR="0">
              <a:lnSpc>
                <a:spcPct val="115000"/>
              </a:lnSpc>
              <a:spcBef>
                <a:spcPts val="0"/>
              </a:spcBef>
              <a:spcAft>
                <a:spcPts val="0"/>
              </a:spcAft>
            </a:pPr>
            <a:r>
              <a:rPr lang="en-US" sz="1800" dirty="0">
                <a:effectLst/>
                <a:ea typeface="Arial" panose="020B0604020202020204" pitchFamily="34" charset="0"/>
              </a:rPr>
              <a:t> </a:t>
            </a:r>
          </a:p>
          <a:p>
            <a:pPr marL="0" marR="0">
              <a:lnSpc>
                <a:spcPct val="115000"/>
              </a:lnSpc>
              <a:spcBef>
                <a:spcPts val="0"/>
              </a:spcBef>
              <a:spcAft>
                <a:spcPts val="0"/>
              </a:spcAft>
            </a:pPr>
            <a:r>
              <a:rPr lang="en-US" sz="1600" dirty="0">
                <a:effectLst/>
                <a:ea typeface="Arial" panose="020B0604020202020204" pitchFamily="34" charset="0"/>
              </a:rPr>
              <a:t>A Servo motor  is a rotary actuator that allows for precise control of angular position, velocity and acceleration. Servos are found in many places, from toys to home electronics to cars and airplanes.  Servos also appear behind the scenes in devices we use every day.  Electronic devices such as DVD players use servos to extend or retract the disc trays.</a:t>
            </a:r>
          </a:p>
          <a:p>
            <a:pPr marL="0" marR="0">
              <a:lnSpc>
                <a:spcPct val="115000"/>
              </a:lnSpc>
              <a:spcBef>
                <a:spcPts val="0"/>
              </a:spcBef>
              <a:spcAft>
                <a:spcPts val="0"/>
              </a:spcAft>
            </a:pPr>
            <a:endParaRPr lang="en-US" sz="1600" dirty="0">
              <a:ea typeface="Arial" panose="020B0604020202020204" pitchFamily="34" charset="0"/>
            </a:endParaRPr>
          </a:p>
          <a:p>
            <a:pPr marL="0" marR="0">
              <a:lnSpc>
                <a:spcPct val="115000"/>
              </a:lnSpc>
              <a:spcBef>
                <a:spcPts val="0"/>
              </a:spcBef>
              <a:spcAft>
                <a:spcPts val="0"/>
              </a:spcAft>
            </a:pPr>
            <a:r>
              <a:rPr lang="en-US" sz="1600" b="1" dirty="0">
                <a:effectLst/>
                <a:ea typeface="Arial" panose="020B0604020202020204" pitchFamily="34" charset="0"/>
              </a:rPr>
              <a:t>How Servo Motor Works</a:t>
            </a:r>
          </a:p>
          <a:p>
            <a:pPr marL="0" marR="0">
              <a:lnSpc>
                <a:spcPct val="115000"/>
              </a:lnSpc>
              <a:spcBef>
                <a:spcPts val="0"/>
              </a:spcBef>
              <a:spcAft>
                <a:spcPts val="0"/>
              </a:spcAft>
            </a:pPr>
            <a:endParaRPr lang="en-US" sz="1600" dirty="0">
              <a:ea typeface="Arial" panose="020B0604020202020204" pitchFamily="34" charset="0"/>
            </a:endParaRPr>
          </a:p>
          <a:p>
            <a:pPr marL="0" marR="0">
              <a:lnSpc>
                <a:spcPct val="115000"/>
              </a:lnSpc>
              <a:spcBef>
                <a:spcPts val="0"/>
              </a:spcBef>
              <a:spcAft>
                <a:spcPts val="0"/>
              </a:spcAft>
            </a:pPr>
            <a:r>
              <a:rPr lang="en-US" sz="1600" i="0" dirty="0">
                <a:solidFill>
                  <a:srgbClr val="1E1E1E"/>
                </a:solidFill>
                <a:effectLst/>
              </a:rPr>
              <a:t>Servo motors are used to </a:t>
            </a:r>
            <a:r>
              <a:rPr lang="en-US" sz="1600" b="0" i="0" dirty="0">
                <a:solidFill>
                  <a:srgbClr val="1E1E1E"/>
                </a:solidFill>
                <a:effectLst/>
              </a:rPr>
              <a:t>control position and speed very precisely, but in a simple case, only position may be controlled. Mechanical position of the shaft can be sensed by using a potentiometer, which is coupled with the motor shaft through gears. The current position of the shaft is converted into electrical signal by the potentiometer, and the compared with the command input signal. In modern servo motors, electronic encoders or sensors are used to sense the position of the shaft.</a:t>
            </a:r>
            <a:br>
              <a:rPr lang="en-US" sz="1600" dirty="0"/>
            </a:br>
            <a:endParaRPr lang="en-US" sz="1600" dirty="0">
              <a:effectLst/>
              <a:ea typeface="Arial" panose="020B0604020202020204" pitchFamily="34" charset="0"/>
            </a:endParaRPr>
          </a:p>
          <a:p>
            <a:pPr marL="0" marR="0">
              <a:lnSpc>
                <a:spcPct val="115000"/>
              </a:lnSpc>
              <a:spcBef>
                <a:spcPts val="0"/>
              </a:spcBef>
              <a:spcAft>
                <a:spcPts val="0"/>
              </a:spcAft>
            </a:pPr>
            <a:r>
              <a:rPr lang="en-US" sz="1800" dirty="0">
                <a:effectLst/>
                <a:ea typeface="Arial" panose="020B0604020202020204" pitchFamily="34" charset="0"/>
              </a:rPr>
              <a:t> </a:t>
            </a:r>
          </a:p>
          <a:p>
            <a:endParaRPr lang="en-US" dirty="0"/>
          </a:p>
        </p:txBody>
      </p:sp>
    </p:spTree>
    <p:extLst>
      <p:ext uri="{BB962C8B-B14F-4D97-AF65-F5344CB8AC3E}">
        <p14:creationId xmlns:p14="http://schemas.microsoft.com/office/powerpoint/2010/main" val="564645660"/>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177</TotalTime>
  <Words>2228</Words>
  <Application>Microsoft Office PowerPoint</Application>
  <PresentationFormat>Widescreen</PresentationFormat>
  <Paragraphs>280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Arial</vt:lpstr>
      <vt:lpstr>Calibri</vt:lpstr>
      <vt:lpstr>inherit</vt:lpstr>
      <vt:lpstr>Liberation Mono</vt:lpstr>
      <vt:lpstr>Tenorite</vt:lpstr>
      <vt:lpstr>Monoline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AHSINOM AZOR MONISHA</dc:creator>
  <cp:lastModifiedBy>AHSINOM AZOR MONISHA</cp:lastModifiedBy>
  <cp:revision>2</cp:revision>
  <dcterms:created xsi:type="dcterms:W3CDTF">2022-10-09T23:10:11Z</dcterms:created>
  <dcterms:modified xsi:type="dcterms:W3CDTF">2022-10-10T02:07:34Z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